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2"/>
  </p:notesMasterIdLst>
  <p:sldIdLst>
    <p:sldId id="256" r:id="rId2"/>
    <p:sldId id="257" r:id="rId3"/>
    <p:sldId id="271" r:id="rId4"/>
    <p:sldId id="270" r:id="rId5"/>
    <p:sldId id="274" r:id="rId6"/>
    <p:sldId id="275" r:id="rId7"/>
    <p:sldId id="287" r:id="rId8"/>
    <p:sldId id="286" r:id="rId9"/>
    <p:sldId id="276" r:id="rId10"/>
    <p:sldId id="277" r:id="rId11"/>
    <p:sldId id="278" r:id="rId12"/>
    <p:sldId id="283" r:id="rId13"/>
    <p:sldId id="269" r:id="rId14"/>
    <p:sldId id="259" r:id="rId15"/>
    <p:sldId id="260" r:id="rId16"/>
    <p:sldId id="261" r:id="rId17"/>
    <p:sldId id="262" r:id="rId18"/>
    <p:sldId id="265" r:id="rId19"/>
    <p:sldId id="284" r:id="rId20"/>
    <p:sldId id="267" r:id="rId21"/>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Tummolo - silvia.tummolo@studio.unibo.it" initials="ST-s" lastIdx="1" clrIdx="0">
    <p:extLst>
      <p:ext uri="{19B8F6BF-5375-455C-9EA6-DF929625EA0E}">
        <p15:presenceInfo xmlns:p15="http://schemas.microsoft.com/office/powerpoint/2012/main" userId="Silvia Tummolo - silvia.tummolo@studio.unibo.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2" autoAdjust="0"/>
  </p:normalViewPr>
  <p:slideViewPr>
    <p:cSldViewPr snapToGrid="0">
      <p:cViewPr varScale="1">
        <p:scale>
          <a:sx n="105" d="100"/>
          <a:sy n="105" d="100"/>
        </p:scale>
        <p:origin x="834" y="12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18/03/2021</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594531C-80C8-4B51-A921-7850FFB6DD2E}" type="slidenum">
              <a:rPr lang="it-IT" smtClean="0"/>
              <a:t>17</a:t>
            </a:fld>
            <a:endParaRPr lang="it-IT"/>
          </a:p>
        </p:txBody>
      </p:sp>
    </p:spTree>
    <p:extLst>
      <p:ext uri="{BB962C8B-B14F-4D97-AF65-F5344CB8AC3E}">
        <p14:creationId xmlns:p14="http://schemas.microsoft.com/office/powerpoint/2010/main" val="233062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3/18/2021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3/18/2021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3/18/2021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3/18/2021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3/18/2021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3/18/2021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3/18/2021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3/18/2021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3/18/2021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3/18/2021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3/18/2021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3/18/2021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funzione.soggettoaggregatore@regione.marche.it" TargetMode="External"/><Relationship Id="rId1" Type="http://schemas.openxmlformats.org/officeDocument/2006/relationships/slideLayout" Target="../slideLayouts/slideLayout7.xml"/><Relationship Id="rId4" Type="http://schemas.openxmlformats.org/officeDocument/2006/relationships/hyperlink" Target="mailto:assistenza.appalti@sinp.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fontScale="90000"/>
          </a:bodyPr>
          <a:lstStyle/>
          <a:p>
            <a:pPr lvl="0" algn="ctr">
              <a:lnSpc>
                <a:spcPct val="110000"/>
              </a:lnSpc>
              <a:spcBef>
                <a:spcPts val="1000"/>
              </a:spcBef>
            </a:pP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87927" y="4676872"/>
            <a:ext cx="3722200" cy="1978780"/>
          </a:xfrm>
        </p:spPr>
        <p:txBody>
          <a:bodyPr>
            <a:noAutofit/>
          </a:bodyPr>
          <a:lstStyle/>
          <a:p>
            <a:pPr algn="ctr"/>
            <a:r>
              <a:rPr lang="it-IT" sz="1400" dirty="0">
                <a:latin typeface="Times New Roman" panose="02020603050405020304" pitchFamily="18" charset="0"/>
                <a:cs typeface="Times New Roman" panose="02020603050405020304" pitchFamily="18" charset="0"/>
              </a:rPr>
              <a:t>GARA EUROPEA A PROCEDURA APERTA PER L’AFFIDAMENTO DEL SERVIZIO DI TRASPORTO SCOLASTICO PER I COMUNI DELLA REGIONE MARCHE</a:t>
            </a:r>
          </a:p>
          <a:p>
            <a:pPr algn="ctr"/>
            <a:r>
              <a:rPr lang="it-IT" sz="1400" dirty="0">
                <a:latin typeface="Times New Roman" panose="02020603050405020304" pitchFamily="18" charset="0"/>
                <a:cs typeface="Times New Roman" panose="02020603050405020304" pitchFamily="18" charset="0"/>
              </a:rPr>
              <a:t>N. GARA SIMOG 7640126 </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olo 1">
            <a:extLst>
              <a:ext uri="{FF2B5EF4-FFF2-40B4-BE49-F238E27FC236}">
                <a16:creationId xmlns:a16="http://schemas.microsoft.com/office/drawing/2014/main" id="{6754E6C0-27E7-41AF-887A-DD85D1057319}"/>
              </a:ext>
            </a:extLst>
          </p:cNvPr>
          <p:cNvSpPr txBox="1">
            <a:spLocks/>
          </p:cNvSpPr>
          <p:nvPr/>
        </p:nvSpPr>
        <p:spPr>
          <a:xfrm>
            <a:off x="477981" y="883653"/>
            <a:ext cx="4023360" cy="165668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8000" kern="1200">
                <a:solidFill>
                  <a:schemeClr val="tx1"/>
                </a:solidFill>
                <a:latin typeface="+mj-lt"/>
                <a:ea typeface="+mj-ea"/>
                <a:cs typeface="+mj-cs"/>
              </a:defRPr>
            </a:lvl1pPr>
          </a:lstStyle>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spcAft>
                <a:spcPts val="600"/>
              </a:spcAft>
            </a:pPr>
            <a:r>
              <a:rPr lang="it-IT" sz="2400" dirty="0">
                <a:latin typeface="Times New Roman" panose="02020603050405020304" pitchFamily="18" charset="0"/>
                <a:cs typeface="Times New Roman" panose="02020603050405020304" pitchFamily="18" charset="0"/>
              </a:rPr>
              <a:t>SUAM - SOGGETTO AGGREGATORE DELLA REGIONE MARCHE</a:t>
            </a:r>
          </a:p>
        </p:txBody>
      </p:sp>
      <p:sp>
        <p:nvSpPr>
          <p:cNvPr id="11" name="Rettangolo 10">
            <a:extLst>
              <a:ext uri="{FF2B5EF4-FFF2-40B4-BE49-F238E27FC236}">
                <a16:creationId xmlns:a16="http://schemas.microsoft.com/office/drawing/2014/main" id="{24F76C76-B35A-44BF-AD29-6B2C7DB5D534}"/>
              </a:ext>
            </a:extLst>
          </p:cNvPr>
          <p:cNvSpPr/>
          <p:nvPr/>
        </p:nvSpPr>
        <p:spPr>
          <a:xfrm>
            <a:off x="795402" y="2796859"/>
            <a:ext cx="330456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6" name="Immagine 5">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172093" y="1071987"/>
            <a:ext cx="475529" cy="524301"/>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39214"/>
            <a:ext cx="11488995" cy="6186309"/>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IL SERVIZIO DI TRASPORTO PRESSO STRUTTURE DISTACCATE PER FINI SCOLASTICI</a:t>
            </a:r>
            <a:endParaRPr lang="it-IT" b="1" dirty="0">
              <a:solidFill>
                <a:srgbClr val="000000"/>
              </a:solidFill>
              <a:latin typeface="Times New Roman" panose="02020603050405020304" pitchFamily="18" charset="0"/>
              <a:cs typeface="Times New Roman" panose="02020603050405020304" pitchFamily="18" charset="0"/>
            </a:endParaRPr>
          </a:p>
          <a:p>
            <a:pPr lvl="0" algn="just"/>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Consiste nel trasportare gli alunni durante l’orario scolastico, dalle strutture scolastiche frequentate sino al plesso distaccato (es: impianti sportivi; piscine; mensa; </a:t>
            </a:r>
            <a:r>
              <a:rPr lang="it-IT" dirty="0" err="1">
                <a:solidFill>
                  <a:srgbClr val="000000"/>
                </a:solidFill>
                <a:latin typeface="Times New Roman" panose="02020603050405020304" pitchFamily="18" charset="0"/>
                <a:cs typeface="Times New Roman" panose="02020603050405020304" pitchFamily="18" charset="0"/>
              </a:rPr>
              <a:t>ecc</a:t>
            </a:r>
            <a:r>
              <a:rPr lang="it-IT" dirty="0">
                <a:solidFill>
                  <a:srgbClr val="000000"/>
                </a:solidFill>
                <a:latin typeface="Times New Roman" panose="02020603050405020304" pitchFamily="18" charset="0"/>
                <a:cs typeface="Times New Roman" panose="02020603050405020304" pitchFamily="18" charset="0"/>
              </a:rPr>
              <a:t>…) per il numero di giorni stabiliti.</a:t>
            </a:r>
          </a:p>
          <a:p>
            <a:pPr lvl="0" algn="just"/>
            <a:r>
              <a:rPr lang="it-IT" dirty="0">
                <a:solidFill>
                  <a:srgbClr val="000000"/>
                </a:solidFill>
                <a:latin typeface="Times New Roman" panose="02020603050405020304" pitchFamily="18" charset="0"/>
                <a:cs typeface="Times New Roman" panose="02020603050405020304" pitchFamily="18" charset="0"/>
              </a:rPr>
              <a:t>Al fine di far rispettare l’orario di inizio dell’attività da svolgere nel plesso distaccato, il mezzo dovrà essere in disponibilità almeno un quarto d’ora prima rispetto all’orario di partenza dalla struttura scolastica e dovrà permanere nei pressi della stessa in modo da essere immediatamente disponibile al rientro</a:t>
            </a: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Il servizio verrà eseguito con scuolabus messi a disposizione dal Fornitore ad eccezione del caso in cui il Comune abbia scuolabus di proprietà sul/i quale/i verrà costituito il diritto di comodato a favore del Fornitore.</a:t>
            </a:r>
          </a:p>
          <a:p>
            <a:pPr lvl="0" algn="just"/>
            <a:endParaRPr lang="it-IT" dirty="0">
              <a:solidFill>
                <a:srgbClr val="000000"/>
              </a:solidFill>
              <a:latin typeface="Times New Roman" panose="02020603050405020304" pitchFamily="18" charset="0"/>
              <a:cs typeface="Times New Roman" panose="02020603050405020304" pitchFamily="18" charset="0"/>
            </a:endParaRPr>
          </a:p>
          <a:p>
            <a:pPr lvl="0" algn="just"/>
            <a:r>
              <a:rPr lang="it-IT" b="1" dirty="0">
                <a:solidFill>
                  <a:srgbClr val="000000"/>
                </a:solidFill>
                <a:latin typeface="Times New Roman" panose="02020603050405020304" pitchFamily="18" charset="0"/>
                <a:cs typeface="Times New Roman" panose="02020603050405020304" pitchFamily="18" charset="0"/>
              </a:rPr>
              <a:t>Modalità di remunerazione: </a:t>
            </a:r>
            <a:r>
              <a:rPr lang="it-IT" dirty="0">
                <a:solidFill>
                  <a:srgbClr val="000000"/>
                </a:solidFill>
                <a:latin typeface="Times New Roman" panose="02020603050405020304" pitchFamily="18" charset="0"/>
                <a:cs typeface="Times New Roman" panose="02020603050405020304" pitchFamily="18" charset="0"/>
              </a:rPr>
              <a:t>per detto servizio il Comune corrisponderà il prezzo al Km offerto in sede di gara dal Fornitore.</a:t>
            </a: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33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301618" y="394692"/>
            <a:ext cx="11488995" cy="7417415"/>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IL SERVIZIO DISPONIBILITÀ VEICOLI PER ATTIVITÀ CURRICULARI E USCITE DIDATTICHE</a:t>
            </a: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Consiste nella messa a disposizione di veicoli e di conducenti, per un budget orario definito da ciascun Comune aderente, per attività curriculari e uscite didattiche, programmate all’inizio di ogni anno scolastico e distribuite nell’intero corso del medesimo anno, fuori dall’orario di effettuazione degli altri servizi di trasporto summenzionati.</a:t>
            </a:r>
          </a:p>
          <a:p>
            <a:pPr lvl="0" algn="just"/>
            <a:endParaRPr lang="it-IT" sz="1400" dirty="0">
              <a:latin typeface="Times New Roman" panose="02020603050405020304" pitchFamily="18" charset="0"/>
              <a:cs typeface="Times New Roman" panose="02020603050405020304" pitchFamily="18" charset="0"/>
            </a:endParaRPr>
          </a:p>
          <a:p>
            <a:pPr lvl="0" algn="just"/>
            <a:r>
              <a:rPr lang="it-IT" sz="1400" b="1" dirty="0">
                <a:latin typeface="Times New Roman" panose="02020603050405020304" pitchFamily="18" charset="0"/>
                <a:cs typeface="Times New Roman" panose="02020603050405020304" pitchFamily="18" charset="0"/>
              </a:rPr>
              <a:t>Modalità di remunerazione: </a:t>
            </a:r>
            <a:r>
              <a:rPr lang="it-IT" sz="1400" dirty="0">
                <a:latin typeface="Times New Roman" panose="02020603050405020304" pitchFamily="18" charset="0"/>
                <a:cs typeface="Times New Roman" panose="02020603050405020304" pitchFamily="18" charset="0"/>
              </a:rPr>
              <a:t>per detto servizio il Comune corrisponderà il prezzo al Km del servizio di trasporto casa-scuola-casa.</a:t>
            </a:r>
          </a:p>
          <a:p>
            <a:pPr lvl="0" algn="just"/>
            <a:endParaRPr lang="it-IT" sz="2000" dirty="0">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Rientra in tale tipologia di servizio anche il trasporto prestato oltre il calendario scolastico, vale a dire oltre i 205 giorni dell’anno scolastico per esigenze del Comune, quali ad esempio:</a:t>
            </a:r>
          </a:p>
          <a:p>
            <a:pPr lvl="0" algn="just"/>
            <a:r>
              <a:rPr lang="it-IT" sz="1400" dirty="0">
                <a:latin typeface="Times New Roman" panose="02020603050405020304" pitchFamily="18" charset="0"/>
                <a:cs typeface="Times New Roman" panose="02020603050405020304" pitchFamily="18" charset="0"/>
              </a:rPr>
              <a:t>a) </a:t>
            </a:r>
            <a:r>
              <a:rPr lang="it-IT" sz="1400" b="1" dirty="0">
                <a:latin typeface="Times New Roman" panose="02020603050405020304" pitchFamily="18" charset="0"/>
                <a:cs typeface="Times New Roman" panose="02020603050405020304" pitchFamily="18" charset="0"/>
              </a:rPr>
              <a:t>il trasporto giornaliero per campi estivi</a:t>
            </a:r>
            <a:r>
              <a:rPr lang="it-IT" sz="1400" dirty="0">
                <a:latin typeface="Times New Roman" panose="02020603050405020304" pitchFamily="18" charset="0"/>
                <a:cs typeface="Times New Roman" panose="02020603050405020304" pitchFamily="18" charset="0"/>
              </a:rPr>
              <a:t>, secondo specifici tragitti indicati dai Comuni (indirizzo di partenza/arrivo/fermate intermedie/tipo e numero di utenti),</a:t>
            </a:r>
          </a:p>
          <a:p>
            <a:pPr lvl="0" algn="just"/>
            <a:r>
              <a:rPr lang="it-IT" sz="1400" dirty="0">
                <a:latin typeface="Times New Roman" panose="02020603050405020304" pitchFamily="18" charset="0"/>
                <a:cs typeface="Times New Roman" panose="02020603050405020304" pitchFamily="18" charset="0"/>
              </a:rPr>
              <a:t>b) </a:t>
            </a:r>
            <a:r>
              <a:rPr lang="it-IT" sz="1400" b="1" dirty="0">
                <a:latin typeface="Times New Roman" panose="02020603050405020304" pitchFamily="18" charset="0"/>
                <a:cs typeface="Times New Roman" panose="02020603050405020304" pitchFamily="18" charset="0"/>
              </a:rPr>
              <a:t>il trasporto, sempre nei mesi estivi, per attività ludico ricreative a carattere non continuativo </a:t>
            </a:r>
            <a:r>
              <a:rPr lang="it-IT" sz="1400" dirty="0">
                <a:latin typeface="Times New Roman" panose="02020603050405020304" pitchFamily="18" charset="0"/>
                <a:cs typeface="Times New Roman" panose="02020603050405020304" pitchFamily="18" charset="0"/>
              </a:rPr>
              <a:t>(es. trasporti per località balneari o di montagna).</a:t>
            </a:r>
          </a:p>
          <a:p>
            <a:pPr lvl="0" algn="just"/>
            <a:r>
              <a:rPr lang="it-IT" sz="1400" dirty="0">
                <a:latin typeface="Times New Roman" panose="02020603050405020304" pitchFamily="18" charset="0"/>
                <a:cs typeface="Times New Roman" panose="02020603050405020304" pitchFamily="18" charset="0"/>
              </a:rPr>
              <a:t>Nel caso sub a) i Comuni pagheranno l’importo al Km del servizio di </a:t>
            </a:r>
            <a:r>
              <a:rPr lang="it-IT" sz="1400" dirty="0">
                <a:solidFill>
                  <a:srgbClr val="000000"/>
                </a:solidFill>
                <a:latin typeface="Times New Roman" panose="02020603050405020304" pitchFamily="18" charset="0"/>
                <a:cs typeface="Times New Roman" panose="02020603050405020304" pitchFamily="18" charset="0"/>
              </a:rPr>
              <a:t>trasporto casa-scuola-casa </a:t>
            </a:r>
            <a:r>
              <a:rPr lang="it-IT" sz="1400" dirty="0">
                <a:latin typeface="Times New Roman" panose="02020603050405020304" pitchFamily="18" charset="0"/>
                <a:cs typeface="Times New Roman" panose="02020603050405020304" pitchFamily="18" charset="0"/>
              </a:rPr>
              <a:t>oltre al costo orario di € 15,20. Frazioni di un’ora superiori a 30 minuti saranno ricondotte all’ora superiore; frazioni di un’ora inferiori a 30 minuti saranno ricondotte alla mezz’ora. Il tempo minimo di percorrenza riconosciuto a servizio sarà di 1 ora. Nei Km e nel tempo impiegato non vengono computati i tragitti dalla rimessa del mezzo adibito al trasporto, fino al luogo di partenza e di ritorno.</a:t>
            </a:r>
          </a:p>
          <a:p>
            <a:pPr lvl="0" algn="just"/>
            <a:r>
              <a:rPr lang="it-IT" sz="1400" dirty="0">
                <a:latin typeface="Times New Roman" panose="02020603050405020304" pitchFamily="18" charset="0"/>
                <a:cs typeface="Times New Roman" panose="02020603050405020304" pitchFamily="18" charset="0"/>
              </a:rPr>
              <a:t>Nel caso sub b) dello stesso comma, i Comuni pagheranno:</a:t>
            </a:r>
          </a:p>
          <a:p>
            <a:pPr lvl="0" algn="ctr"/>
            <a:endParaRPr lang="it-IT" sz="1200" dirty="0">
              <a:latin typeface="Times New Roman" panose="02020603050405020304" pitchFamily="18" charset="0"/>
              <a:cs typeface="Times New Roman" panose="02020603050405020304" pitchFamily="18" charset="0"/>
            </a:endParaRPr>
          </a:p>
          <a:p>
            <a:pPr lvl="0" algn="just"/>
            <a:endParaRPr lang="it-IT" dirty="0">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789183547"/>
              </p:ext>
            </p:extLst>
          </p:nvPr>
        </p:nvGraphicFramePr>
        <p:xfrm>
          <a:off x="3054942" y="4513108"/>
          <a:ext cx="5982346" cy="2257898"/>
        </p:xfrm>
        <a:graphic>
          <a:graphicData uri="http://schemas.openxmlformats.org/drawingml/2006/table">
            <a:tbl>
              <a:tblPr firstRow="1" bandRow="1">
                <a:tableStyleId>{5C22544A-7EE6-4342-B048-85BDC9FD1C3A}</a:tableStyleId>
              </a:tblPr>
              <a:tblGrid>
                <a:gridCol w="2125980">
                  <a:extLst>
                    <a:ext uri="{9D8B030D-6E8A-4147-A177-3AD203B41FA5}">
                      <a16:colId xmlns:a16="http://schemas.microsoft.com/office/drawing/2014/main" val="20000"/>
                    </a:ext>
                  </a:extLst>
                </a:gridCol>
                <a:gridCol w="1959131">
                  <a:extLst>
                    <a:ext uri="{9D8B030D-6E8A-4147-A177-3AD203B41FA5}">
                      <a16:colId xmlns:a16="http://schemas.microsoft.com/office/drawing/2014/main" val="20001"/>
                    </a:ext>
                  </a:extLst>
                </a:gridCol>
                <a:gridCol w="1897235">
                  <a:extLst>
                    <a:ext uri="{9D8B030D-6E8A-4147-A177-3AD203B41FA5}">
                      <a16:colId xmlns:a16="http://schemas.microsoft.com/office/drawing/2014/main" val="20002"/>
                    </a:ext>
                  </a:extLst>
                </a:gridCol>
              </a:tblGrid>
              <a:tr h="288333">
                <a:tc>
                  <a:txBody>
                    <a:bodyPr/>
                    <a:lstStyle/>
                    <a:p>
                      <a:pPr algn="ctr"/>
                      <a:r>
                        <a:rPr lang="it-IT" sz="1400" dirty="0">
                          <a:latin typeface="Times New Roman" panose="02020603050405020304" pitchFamily="18" charset="0"/>
                          <a:cs typeface="Times New Roman" panose="02020603050405020304" pitchFamily="18" charset="0"/>
                        </a:rPr>
                        <a:t>Km andata e ritorno </a:t>
                      </a:r>
                    </a:p>
                  </a:txBody>
                  <a:tcPr/>
                </a:tc>
                <a:tc>
                  <a:txBody>
                    <a:bodyPr/>
                    <a:lstStyle/>
                    <a:p>
                      <a:pPr algn="ctr"/>
                      <a:r>
                        <a:rPr lang="it-IT" sz="1400" dirty="0">
                          <a:latin typeface="Times New Roman" panose="02020603050405020304" pitchFamily="18" charset="0"/>
                          <a:cs typeface="Times New Roman" panose="02020603050405020304" pitchFamily="18" charset="0"/>
                        </a:rPr>
                        <a:t>Fino a 5 ore</a:t>
                      </a:r>
                    </a:p>
                  </a:txBody>
                  <a:tcPr/>
                </a:tc>
                <a:tc>
                  <a:txBody>
                    <a:bodyPr/>
                    <a:lstStyle/>
                    <a:p>
                      <a:pPr algn="ctr"/>
                      <a:r>
                        <a:rPr lang="it-IT" sz="1400" dirty="0">
                          <a:latin typeface="Times New Roman" panose="02020603050405020304" pitchFamily="18" charset="0"/>
                          <a:cs typeface="Times New Roman" panose="02020603050405020304" pitchFamily="18" charset="0"/>
                        </a:rPr>
                        <a:t>Intera giornata</a:t>
                      </a:r>
                    </a:p>
                  </a:txBody>
                  <a:tcPr/>
                </a:tc>
                <a:extLst>
                  <a:ext uri="{0D108BD9-81ED-4DB2-BD59-A6C34878D82A}">
                    <a16:rowId xmlns:a16="http://schemas.microsoft.com/office/drawing/2014/main" val="10000"/>
                  </a:ext>
                </a:extLst>
              </a:tr>
              <a:tr h="288333">
                <a:tc>
                  <a:txBody>
                    <a:bodyPr/>
                    <a:lstStyle/>
                    <a:p>
                      <a:pPr algn="ctr"/>
                      <a:r>
                        <a:rPr lang="it-IT" sz="1400" dirty="0">
                          <a:latin typeface="Times New Roman" panose="02020603050405020304" pitchFamily="18" charset="0"/>
                          <a:cs typeface="Times New Roman" panose="02020603050405020304" pitchFamily="18" charset="0"/>
                        </a:rPr>
                        <a:t>Fino a 50</a:t>
                      </a:r>
                    </a:p>
                  </a:txBody>
                  <a:tcPr/>
                </a:tc>
                <a:tc>
                  <a:txBody>
                    <a:bodyPr/>
                    <a:lstStyle/>
                    <a:p>
                      <a:pPr algn="ctr"/>
                      <a:r>
                        <a:rPr lang="it-IT" sz="1400" dirty="0">
                          <a:latin typeface="Times New Roman" panose="02020603050405020304" pitchFamily="18" charset="0"/>
                          <a:cs typeface="Times New Roman" panose="02020603050405020304" pitchFamily="18" charset="0"/>
                        </a:rPr>
                        <a:t>€ 150,00 </a:t>
                      </a:r>
                    </a:p>
                  </a:txBody>
                  <a:tcPr/>
                </a:tc>
                <a:tc>
                  <a:txBody>
                    <a:bodyPr/>
                    <a:lstStyle/>
                    <a:p>
                      <a:pPr algn="ctr"/>
                      <a:r>
                        <a:rPr lang="it-IT" sz="1400" dirty="0">
                          <a:latin typeface="Times New Roman" panose="02020603050405020304" pitchFamily="18" charset="0"/>
                          <a:cs typeface="Times New Roman" panose="02020603050405020304" pitchFamily="18" charset="0"/>
                        </a:rPr>
                        <a:t>€ 250,00 </a:t>
                      </a:r>
                    </a:p>
                  </a:txBody>
                  <a:tcPr/>
                </a:tc>
                <a:extLst>
                  <a:ext uri="{0D108BD9-81ED-4DB2-BD59-A6C34878D82A}">
                    <a16:rowId xmlns:a16="http://schemas.microsoft.com/office/drawing/2014/main" val="10001"/>
                  </a:ext>
                </a:extLst>
              </a:tr>
              <a:tr h="490167">
                <a:tc>
                  <a:txBody>
                    <a:bodyPr/>
                    <a:lstStyle/>
                    <a:p>
                      <a:pPr algn="ctr"/>
                      <a:r>
                        <a:rPr lang="pt-BR" sz="1400" dirty="0">
                          <a:latin typeface="Times New Roman" panose="02020603050405020304" pitchFamily="18" charset="0"/>
                          <a:cs typeface="Times New Roman" panose="02020603050405020304" pitchFamily="18" charset="0"/>
                        </a:rPr>
                        <a:t>Da 51 a 80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€ 160,00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€ 260,00</a:t>
                      </a:r>
                      <a:endParaRPr lang="it-IT" sz="1400" dirty="0">
                        <a:latin typeface="Times New Roman" panose="02020603050405020304" pitchFamily="18" charset="0"/>
                        <a:cs typeface="Times New Roman" panose="02020603050405020304" pitchFamily="18" charset="0"/>
                      </a:endParaRPr>
                    </a:p>
                    <a:p>
                      <a:pPr algn="ct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288333">
                <a:tc>
                  <a:txBody>
                    <a:bodyPr/>
                    <a:lstStyle/>
                    <a:p>
                      <a:pPr algn="ctr"/>
                      <a:r>
                        <a:rPr lang="pt-BR" sz="1400" dirty="0">
                          <a:latin typeface="Times New Roman" panose="02020603050405020304" pitchFamily="18" charset="0"/>
                          <a:cs typeface="Times New Roman" panose="02020603050405020304" pitchFamily="18" charset="0"/>
                        </a:rPr>
                        <a:t>Da 81 a 150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€ 200,00 </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€ 300,00 </a:t>
                      </a: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90167">
                <a:tc>
                  <a:txBody>
                    <a:bodyPr/>
                    <a:lstStyle/>
                    <a:p>
                      <a:pPr algn="ctr"/>
                      <a:r>
                        <a:rPr lang="pt-BR" sz="1400" dirty="0">
                          <a:latin typeface="Times New Roman" panose="02020603050405020304" pitchFamily="18" charset="0"/>
                          <a:cs typeface="Times New Roman" panose="02020603050405020304" pitchFamily="18" charset="0"/>
                        </a:rPr>
                        <a:t>Da 151 a 205</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€ 350,00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€ 400,00 </a:t>
                      </a:r>
                      <a:endParaRPr lang="it-IT" sz="1400" dirty="0">
                        <a:latin typeface="Times New Roman" panose="02020603050405020304" pitchFamily="18" charset="0"/>
                        <a:cs typeface="Times New Roman" panose="02020603050405020304" pitchFamily="18" charset="0"/>
                      </a:endParaRPr>
                    </a:p>
                    <a:p>
                      <a:pPr algn="ct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07178">
                <a:tc>
                  <a:txBody>
                    <a:bodyPr/>
                    <a:lstStyle/>
                    <a:p>
                      <a:pPr algn="ctr"/>
                      <a:r>
                        <a:rPr lang="pt-BR" sz="1400" dirty="0">
                          <a:latin typeface="Times New Roman" panose="02020603050405020304" pitchFamily="18" charset="0"/>
                          <a:cs typeface="Times New Roman" panose="02020603050405020304" pitchFamily="18" charset="0"/>
                        </a:rPr>
                        <a:t>Da 251 a 350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€ 400,00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€ 450,00</a:t>
                      </a: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011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72C6BE3-DB22-417A-9657-B1C356618566}"/>
              </a:ext>
            </a:extLst>
          </p:cNvPr>
          <p:cNvSpPr/>
          <p:nvPr/>
        </p:nvSpPr>
        <p:spPr>
          <a:xfrm>
            <a:off x="265471" y="162233"/>
            <a:ext cx="11400503" cy="6186309"/>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IL SERVIZIO DI SPORTELLO PER LA GESTIONE DELLE ISCRIZIONI</a:t>
            </a: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just"/>
            <a:endParaRPr lang="it-IT" dirty="0">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 Comuni possono chiedere l’attivazione del servizio di sportello per la gestione delle iscrizioni da parte dei utenti. L’attivazione del servizio, nonché la decorrenza e la scadenza dello stesso, sono a completa discrezione dei Comuni. </a:t>
            </a:r>
          </a:p>
          <a:p>
            <a:pPr lvl="0" algn="just"/>
            <a:endParaRPr lang="it-IT" dirty="0">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Le caratteristiche minime del servizio di sportello sono di seguito indicate. Il Fornitore è tenuto a fornire agli utenti tutte le informazioni necessarie sul servizio di trasporto scolastico e a raccogliere le iscrizioni al servizio stesso all’inizio di ogni anno scolastico ed in corso d’anno per i nuovi utenti e a trasmettere ai Comuni l’elenco degli utenti iscritti in formato </a:t>
            </a:r>
            <a:r>
              <a:rPr lang="it-IT" dirty="0" err="1">
                <a:latin typeface="Times New Roman" panose="02020603050405020304" pitchFamily="18" charset="0"/>
                <a:cs typeface="Times New Roman" panose="02020603050405020304" pitchFamily="18" charset="0"/>
              </a:rPr>
              <a:t>excel</a:t>
            </a:r>
            <a:r>
              <a:rPr lang="it-IT" dirty="0">
                <a:latin typeface="Times New Roman" panose="02020603050405020304" pitchFamily="18" charset="0"/>
                <a:cs typeface="Times New Roman" panose="02020603050405020304" pitchFamily="18" charset="0"/>
              </a:rPr>
              <a:t> (o nel formato richiesto dal Comune) prima dell’avvio del servizio, nonché i successivi aggiornamenti sulla base delle nuove richieste o disdette da parte degli utenti. A tal fine il Fornitore deve garantire l’apertura dello sportello nel locale messo a disposizione gratuitamente dai Comuni, nei mesi (per un minimo di un mese e per un massimo di tre mesi), giorni (per un minimo di un giorno a settimana e per un massimo di tre giorni a settimana) e orari (per un minimo di due ore al giorno e per un massimo di sei ore al giorno) indicati dai Comuni stessi sulla base delle specifiche esigenze e necessità. </a:t>
            </a:r>
          </a:p>
          <a:p>
            <a:pPr lvl="0" algn="just"/>
            <a:endParaRPr lang="it-IT" dirty="0">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Modalità di remunerazione: </a:t>
            </a:r>
            <a:r>
              <a:rPr lang="it-IT" dirty="0">
                <a:latin typeface="Times New Roman" panose="02020603050405020304" pitchFamily="18" charset="0"/>
                <a:cs typeface="Times New Roman" panose="02020603050405020304" pitchFamily="18" charset="0"/>
              </a:rPr>
              <a:t>per detto servizio il Comune corrisponderà il prezzo all’ora offerto in sede di gara per il servizio di accompagnamento.</a:t>
            </a: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121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219808" y="147484"/>
            <a:ext cx="11711354" cy="6533535"/>
          </a:xfrm>
        </p:spPr>
        <p:txBody>
          <a:bodyPr>
            <a:noAutofit/>
          </a:bodyPr>
          <a:lstStyle/>
          <a:p>
            <a:r>
              <a:rPr lang="it-IT" sz="2000" b="1" dirty="0">
                <a:solidFill>
                  <a:srgbClr val="000000"/>
                </a:solidFill>
                <a:latin typeface="Times New Roman" panose="02020603050405020304" pitchFamily="18" charset="0"/>
                <a:ea typeface="+mn-ea"/>
                <a:cs typeface="Times New Roman" panose="02020603050405020304" pitchFamily="18" charset="0"/>
              </a:rPr>
              <a:t>LA PROCEDURA 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Il Comune che intenda aderire alla Convenzione per  il «</a:t>
            </a:r>
            <a:r>
              <a:rPr lang="it-IT" sz="1800" dirty="0">
                <a:solidFill>
                  <a:srgbClr val="1C1C1C"/>
                </a:solidFill>
                <a:latin typeface="Times New Roman" panose="02020603050405020304" pitchFamily="18" charset="0"/>
                <a:ea typeface="+mn-ea"/>
                <a:cs typeface="Times New Roman" panose="02020603050405020304" pitchFamily="18" charset="0"/>
              </a:rPr>
              <a:t>Servizio di trasporto scolastico per i Comuni della Regione Marche» dovrà:</a:t>
            </a: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t>
            </a:r>
            <a:br>
              <a:rPr lang="it-IT" sz="16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1) </a:t>
            </a:r>
            <a:r>
              <a:rPr lang="it-IT" sz="1600" dirty="0">
                <a:solidFill>
                  <a:srgbClr val="1C1C1C"/>
                </a:solidFill>
                <a:latin typeface="Times New Roman" panose="02020603050405020304" pitchFamily="18" charset="0"/>
                <a:cs typeface="Times New Roman" panose="02020603050405020304" pitchFamily="18" charset="0"/>
              </a:rPr>
              <a:t>Collegarsi al «Profilo del Committente – Soggetto Aggregatore SUAM», al seguente link: </a:t>
            </a:r>
            <a:r>
              <a:rPr lang="it-IT" sz="16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solidFill>
                  <a:srgbClr val="000000"/>
                </a:solidFill>
                <a:latin typeface="Times New Roman" panose="02020603050405020304" pitchFamily="18" charset="0"/>
                <a:cs typeface="Times New Roman" panose="02020603050405020304" pitchFamily="18" charset="0"/>
              </a:rPr>
              <a:t>.</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2) Selezionare la Sezione «</a:t>
            </a:r>
            <a:r>
              <a:rPr lang="it-IT" sz="1800" b="1" dirty="0">
                <a:solidFill>
                  <a:srgbClr val="000000"/>
                </a:solidFill>
                <a:latin typeface="Times New Roman" panose="02020603050405020304" pitchFamily="18" charset="0"/>
                <a:cs typeface="Times New Roman" panose="02020603050405020304" pitchFamily="18" charset="0"/>
              </a:rPr>
              <a:t>Generali</a:t>
            </a:r>
            <a:r>
              <a:rPr lang="it-IT" sz="18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800" b="1" dirty="0">
                <a:solidFill>
                  <a:srgbClr val="000000"/>
                </a:solidFill>
                <a:latin typeface="Times New Roman" panose="02020603050405020304" pitchFamily="18" charset="0"/>
                <a:cs typeface="Times New Roman" panose="02020603050405020304" pitchFamily="18" charset="0"/>
              </a:rPr>
              <a:t>Convenzioni attive</a:t>
            </a:r>
            <a:r>
              <a:rPr lang="it-IT" sz="1800" dirty="0">
                <a:solidFill>
                  <a:srgbClr val="000000"/>
                </a:solidFill>
                <a:latin typeface="Times New Roman" panose="02020603050405020304" pitchFamily="18" charset="0"/>
                <a:cs typeface="Times New Roman" panose="02020603050405020304" pitchFamily="18" charset="0"/>
              </a:rPr>
              <a:t>».</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3) All’interno di quest’ultima, in cui sarà presente la Convenzione di cui trattasi (</a:t>
            </a:r>
            <a:r>
              <a:rPr lang="it-IT" sz="1800" b="1" dirty="0">
                <a:solidFill>
                  <a:srgbClr val="000000"/>
                </a:solidFill>
                <a:latin typeface="Times New Roman" panose="02020603050405020304" pitchFamily="18" charset="0"/>
                <a:cs typeface="Times New Roman" panose="02020603050405020304" pitchFamily="18" charset="0"/>
              </a:rPr>
              <a:t>TRASPORTO SCOLASTICO</a:t>
            </a:r>
            <a:r>
              <a:rPr lang="it-IT" sz="1800" dirty="0">
                <a:solidFill>
                  <a:srgbClr val="000000"/>
                </a:solidFill>
                <a:latin typeface="Times New Roman" panose="02020603050405020304" pitchFamily="18" charset="0"/>
                <a:cs typeface="Times New Roman" panose="02020603050405020304" pitchFamily="18" charset="0"/>
              </a:rPr>
              <a:t>), è presente il «</a:t>
            </a:r>
            <a:r>
              <a:rPr lang="it-IT" sz="18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800" dirty="0">
                <a:solidFill>
                  <a:srgbClr val="000000"/>
                </a:solidFill>
                <a:latin typeface="Times New Roman" panose="02020603050405020304" pitchFamily="18" charset="0"/>
                <a:cs typeface="Times New Roman" panose="02020603050405020304" pitchFamily="18" charset="0"/>
              </a:rPr>
              <a:t>ed una serie di allegati:</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CAPITOLATO TECNICO</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CONVENZIONE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t>
            </a:r>
            <a:r>
              <a:rPr lang="it-IT" sz="1600" dirty="0">
                <a:solidFill>
                  <a:schemeClr val="tx2"/>
                </a:solidFill>
                <a:latin typeface="Times New Roman" panose="02020603050405020304" pitchFamily="18" charset="0"/>
                <a:cs typeface="Times New Roman" panose="02020603050405020304" pitchFamily="18" charset="0"/>
              </a:rPr>
              <a:t>LISTINO PREZZI</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CONFERMA DI ADESIONE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RICHIESTA PRELIMINARE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ORDINATIVO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ORDINATIVO DI FORNITURA AGGIUNTIVO</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SCHEDA SINTETICA RIEPILOGATIVA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CONTATTI FORNITORE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PROSPETTO RIEPILOGATIVO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CONTESTAZIONE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APPLICAZIONE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il Comune dovrà registrarsi attraverso la piattaforma GT-SUAM, la quale genererà un </a:t>
            </a:r>
            <a:r>
              <a:rPr lang="it-IT" sz="1800" b="1" dirty="0">
                <a:solidFill>
                  <a:srgbClr val="000000"/>
                </a:solidFill>
                <a:latin typeface="Times New Roman" panose="02020603050405020304" pitchFamily="18" charset="0"/>
                <a:cs typeface="Times New Roman" panose="02020603050405020304" pitchFamily="18" charset="0"/>
              </a:rPr>
              <a:t>RIEPILOGO ADESIONE da allegare all’Ordinativo di fornitura.</a:t>
            </a:r>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353962" y="280219"/>
            <a:ext cx="11533238" cy="6162145"/>
          </a:xfrm>
        </p:spPr>
        <p:txBody>
          <a:bodyPr>
            <a:normAutofit fontScale="90000"/>
          </a:bodyPr>
          <a:lstStyle/>
          <a:p>
            <a:pPr lvl="0">
              <a:lnSpc>
                <a:spcPct val="100000"/>
              </a:lnSpc>
              <a:spcBef>
                <a:spcPts val="0"/>
              </a:spcBef>
              <a:spcAft>
                <a:spcPts val="1142"/>
              </a:spcAft>
            </a:pPr>
            <a:r>
              <a:rPr lang="it-IT" sz="2200" b="1" dirty="0">
                <a:solidFill>
                  <a:srgbClr val="000000"/>
                </a:solidFill>
                <a:latin typeface="Times New Roman" panose="02020603050405020304" pitchFamily="18" charset="0"/>
                <a:cs typeface="Times New Roman" panose="02020603050405020304" pitchFamily="18" charset="0"/>
              </a:rPr>
              <a:t>LA PROCEDURA DI ADESIONE ALLA CONVENZIONE</a:t>
            </a:r>
            <a:r>
              <a:rPr lang="it-IT" sz="2200" dirty="0">
                <a:solidFill>
                  <a:srgbClr val="000000"/>
                </a:solidFill>
                <a:latin typeface="Times New Roman" panose="02020603050405020304" pitchFamily="18" charset="0"/>
                <a:cs typeface="Times New Roman" panose="02020603050405020304" pitchFamily="18" charset="0"/>
              </a:rPr>
              <a:t/>
            </a:r>
            <a:br>
              <a:rPr lang="it-IT" sz="2200" dirty="0">
                <a:solidFill>
                  <a:srgbClr val="000000"/>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documento mediante il quale il Comune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 Comune, viene accantonata la quota parte di massimale necessaria a soddisfare il fabbisogno del Comune e quest’ultimo viene autorizzato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RICHIESTA PRELIMINARE DI FORNITURA E ATTO DI REGOLAMENTAZIONE DEL SERVIZIO</a:t>
            </a:r>
            <a:r>
              <a:rPr lang="it-IT" sz="1800" dirty="0">
                <a:solidFill>
                  <a:srgbClr val="1C1C1C"/>
                </a:solidFill>
                <a:latin typeface="Times New Roman" panose="02020603050405020304" pitchFamily="18" charset="0"/>
                <a:cs typeface="Times New Roman" panose="02020603050405020304" pitchFamily="18" charset="0"/>
              </a:rPr>
              <a:t>(Modello RICHIESTA</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PRELIMINARE DI FORNITURA): il Comune e il Fornitore definiscono puntualmente l’oggetto contrattuale;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4.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il Comune deve caricare su GT-SUAM ed inviare al Fornitore.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ATTENZIONE: Al fine di semplificare le modalità di adesione, la presente procedura si intende sostitutiva di quella prevista nell’Art. 3 «ATTIVAZIONE DEI SERVIZI» del Capitolato tecnico a base di gara. </a:t>
            </a:r>
            <a:br>
              <a:rPr lang="it-IT" sz="1800" b="1" u="sng" dirty="0">
                <a:solidFill>
                  <a:srgbClr val="FF0000"/>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Pertanto, non è più previsto l’invio da parte del Comune alla SUAM della PROPOSTA DI ADESIONE. Il Comune potrà procedere a caricare direttamente l’Ordinativo di fornitura sulla Piattaforma GT-SUAM.</a:t>
            </a:r>
            <a:r>
              <a:rPr lang="it-IT" sz="1600" u="sng" dirty="0">
                <a:solidFill>
                  <a:srgbClr val="FF0000"/>
                </a:solidFill>
                <a:latin typeface="Times New Roman" panose="02020603050405020304" pitchFamily="18" charset="0"/>
                <a:cs typeface="Times New Roman" panose="02020603050405020304" pitchFamily="18" charset="0"/>
              </a:rPr>
              <a:t/>
            </a:r>
            <a:br>
              <a:rPr lang="it-IT" sz="1600" u="sng" dirty="0">
                <a:solidFill>
                  <a:srgbClr val="FF0000"/>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
            </a: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fontScale="90000"/>
          </a:bodyPr>
          <a:lstStyle/>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LA CONFERMA DI ADESIONE</a:t>
            </a:r>
            <a:r>
              <a:rPr lang="it-IT" sz="3200" dirty="0">
                <a:solidFill>
                  <a:srgbClr val="FF0000"/>
                </a:solidFill>
                <a:latin typeface="Times New Roman" panose="02020603050405020304" pitchFamily="18" charset="0"/>
                <a:cs typeface="Times New Roman" panose="02020603050405020304" pitchFamily="18" charset="0"/>
              </a:rPr>
              <a:t/>
            </a:r>
            <a:br>
              <a:rPr lang="it-IT" sz="3200" dirty="0">
                <a:solidFill>
                  <a:srgbClr val="FF0000"/>
                </a:solidFill>
                <a:latin typeface="Times New Roman" panose="02020603050405020304" pitchFamily="18" charset="0"/>
                <a:cs typeface="Times New Roman" panose="02020603050405020304" pitchFamily="18" charset="0"/>
              </a:rPr>
            </a:br>
            <a:r>
              <a:rPr lang="it-IT" sz="2200" dirty="0">
                <a:solidFill>
                  <a:srgbClr val="000000"/>
                </a:solidFill>
              </a:rPr>
              <a:t/>
            </a:r>
            <a:br>
              <a:rPr lang="it-IT" sz="2200" dirty="0">
                <a:solidFill>
                  <a:srgbClr val="000000"/>
                </a:solidFill>
              </a:rPr>
            </a:br>
            <a:r>
              <a:rPr lang="it-IT" sz="2000" dirty="0">
                <a:solidFill>
                  <a:srgbClr val="000000"/>
                </a:solidFill>
                <a:latin typeface="Times New Roman" panose="02020603050405020304" pitchFamily="18" charset="0"/>
                <a:cs typeface="Times New Roman" panose="02020603050405020304" pitchFamily="18" charset="0"/>
              </a:rPr>
              <a:t>Il Comune interessato, deve trasmettere alla SUAM, </a:t>
            </a:r>
            <a:r>
              <a:rPr lang="it-IT" sz="2000" u="sng" dirty="0">
                <a:solidFill>
                  <a:srgbClr val="000000"/>
                </a:solidFill>
                <a:latin typeface="Times New Roman" panose="02020603050405020304" pitchFamily="18" charset="0"/>
                <a:cs typeface="Times New Roman" panose="02020603050405020304" pitchFamily="18" charset="0"/>
              </a:rPr>
              <a:t>tramite PEC</a:t>
            </a:r>
            <a:r>
              <a:rPr lang="it-IT" sz="2000" dirty="0">
                <a:solidFill>
                  <a:srgbClr val="000000"/>
                </a:solidFill>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Attraverso la Conferma di adesione il Comune fornirà alla SUAM i seguenti elementi: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Le prestazioni di cui necessita;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a:t>
            </a:r>
            <a:r>
              <a:rPr lang="it-IT" sz="2000" b="1" dirty="0">
                <a:solidFill>
                  <a:srgbClr val="000000"/>
                </a:solidFill>
                <a:latin typeface="Times New Roman" panose="02020603050405020304" pitchFamily="18" charset="0"/>
                <a:cs typeface="Times New Roman" panose="02020603050405020304" pitchFamily="18" charset="0"/>
              </a:rPr>
              <a:t>L’importo </a:t>
            </a:r>
            <a:r>
              <a:rPr lang="it-IT" sz="2000" b="1" u="sng" dirty="0">
                <a:solidFill>
                  <a:srgbClr val="000000"/>
                </a:solidFill>
                <a:latin typeface="Times New Roman" panose="02020603050405020304" pitchFamily="18" charset="0"/>
                <a:cs typeface="Times New Roman" panose="02020603050405020304" pitchFamily="18" charset="0"/>
              </a:rPr>
              <a:t>presuntivo</a:t>
            </a:r>
            <a:r>
              <a:rPr lang="it-IT" sz="2000" b="1" dirty="0">
                <a:solidFill>
                  <a:srgbClr val="000000"/>
                </a:solidFill>
                <a:latin typeface="Times New Roman" panose="02020603050405020304" pitchFamily="18" charset="0"/>
                <a:cs typeface="Times New Roman" panose="02020603050405020304" pitchFamily="18" charset="0"/>
              </a:rPr>
              <a:t> di adesione alla Convenzione </a:t>
            </a:r>
            <a:r>
              <a:rPr lang="it-IT" sz="2000" dirty="0">
                <a:solidFill>
                  <a:srgbClr val="000000"/>
                </a:solidFill>
                <a:latin typeface="Times New Roman" panose="02020603050405020304" pitchFamily="18" charset="0"/>
                <a:cs typeface="Times New Roman" panose="02020603050405020304" pitchFamily="18" charset="0"/>
              </a:rPr>
              <a:t>sulla base delle stime effettuate dal Comune considerando il listino prezzi allegato alla presente Guida e la spesa storica del Comune stesso;</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36 mesi);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d) Il nominativo del Responsabile dell’esecuzione del contratto attuativo e il nominativo del Direttore dell’Esecuzione e i loro contatti di posta elettronica. Le due figure possono coincidere.</a:t>
            </a: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09717" y="265471"/>
            <a:ext cx="11155080" cy="5801588"/>
          </a:xfrm>
          <a:prstGeom prst="rect">
            <a:avLst/>
          </a:prstGeom>
        </p:spPr>
        <p:txBody>
          <a:bodyPr wrap="square">
            <a:spAutoFit/>
          </a:bodyPr>
          <a:lstStyle/>
          <a:p>
            <a:pPr lvl="0" algn="just"/>
            <a:r>
              <a:rPr lang="it-IT" sz="1600" b="1" dirty="0">
                <a:solidFill>
                  <a:schemeClr val="tx2"/>
                </a:solidFill>
                <a:latin typeface="Times New Roman" panose="02020603050405020304" pitchFamily="18" charset="0"/>
                <a:ea typeface="+mj-ea"/>
                <a:cs typeface="Times New Roman" panose="02020603050405020304" pitchFamily="18" charset="0"/>
              </a:rPr>
              <a:t>NULLA OSTA DELLA SUAM – RICHIESTA PRELIMINARE DI FORNITURA- PROGRAMMA DI INSERIMENTO LAVORATIVO - SOPRALLUOGO</a:t>
            </a:r>
          </a:p>
          <a:p>
            <a:pPr lvl="0"/>
            <a:endParaRPr lang="it-IT" sz="1400" dirty="0"/>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 Comune, ne prenderà atto e rilascerà il </a:t>
            </a:r>
            <a:r>
              <a:rPr lang="it-IT" sz="1300" b="1" dirty="0">
                <a:latin typeface="Times New Roman" panose="02020603050405020304" pitchFamily="18" charset="0"/>
                <a:ea typeface="+mj-ea"/>
                <a:cs typeface="Times New Roman" panose="02020603050405020304" pitchFamily="18" charset="0"/>
              </a:rPr>
              <a:t>nulla osta</a:t>
            </a:r>
            <a:r>
              <a:rPr lang="it-IT" sz="1300" dirty="0">
                <a:latin typeface="Times New Roman" panose="02020603050405020304" pitchFamily="18" charset="0"/>
                <a:ea typeface="+mj-ea"/>
                <a:cs typeface="Times New Roman" panose="02020603050405020304" pitchFamily="18" charset="0"/>
              </a:rPr>
              <a:t>.</a:t>
            </a:r>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Il Comune, in seguito al ricevimento del nulla osta da parte della SUAM, è autorizzata ad emettere </a:t>
            </a:r>
            <a:r>
              <a:rPr lang="it-IT" sz="1300" b="1" dirty="0">
                <a:latin typeface="Times New Roman" panose="02020603050405020304" pitchFamily="18" charset="0"/>
                <a:ea typeface="+mj-ea"/>
                <a:cs typeface="Times New Roman" panose="02020603050405020304" pitchFamily="18" charset="0"/>
              </a:rPr>
              <a:t>la</a:t>
            </a:r>
            <a:r>
              <a:rPr lang="it-IT" sz="1300" dirty="0">
                <a:latin typeface="Times New Roman" panose="02020603050405020304" pitchFamily="18" charset="0"/>
                <a:ea typeface="+mj-ea"/>
                <a:cs typeface="Times New Roman" panose="02020603050405020304" pitchFamily="18" charset="0"/>
              </a:rPr>
              <a:t> </a:t>
            </a:r>
            <a:r>
              <a:rPr lang="it-IT" sz="1300" b="1" dirty="0">
                <a:latin typeface="Times New Roman" panose="02020603050405020304" pitchFamily="18" charset="0"/>
                <a:ea typeface="+mj-ea"/>
                <a:cs typeface="Times New Roman" panose="02020603050405020304" pitchFamily="18" charset="0"/>
              </a:rPr>
              <a:t>Richiesta preliminare di fornitura, </a:t>
            </a:r>
            <a:r>
              <a:rPr lang="it-IT" sz="1300" dirty="0">
                <a:latin typeface="Times New Roman" panose="02020603050405020304" pitchFamily="18" charset="0"/>
                <a:ea typeface="+mj-ea"/>
                <a:cs typeface="Times New Roman" panose="02020603050405020304" pitchFamily="18" charset="0"/>
              </a:rPr>
              <a:t>che avvia l’interlocuzione tra il Comune e il Fornitore. La Richiesta Preliminare di Fornitura in particolare, contiene una </a:t>
            </a:r>
            <a:r>
              <a:rPr lang="it-IT" sz="1300" u="sng" dirty="0">
                <a:latin typeface="Times New Roman" panose="02020603050405020304" pitchFamily="18" charset="0"/>
                <a:ea typeface="+mj-ea"/>
                <a:cs typeface="Times New Roman" panose="02020603050405020304" pitchFamily="18" charset="0"/>
              </a:rPr>
              <a:t>tabella relativa ai dati del personale utilizzato nell’eventuale contratto in corso di esecuzione (Modulo 3 della RPF).</a:t>
            </a:r>
            <a:endParaRPr lang="it-IT" sz="1300" dirty="0">
              <a:latin typeface="Times New Roman" panose="02020603050405020304" pitchFamily="18" charset="0"/>
              <a:ea typeface="+mj-ea"/>
              <a:cs typeface="Times New Roman" panose="02020603050405020304" pitchFamily="18" charset="0"/>
            </a:endParaRPr>
          </a:p>
          <a:p>
            <a:pPr marL="34290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Il Fornitore, entro 7 giorni solari dalla ricezione della Richiesta Preliminare di Fornitura ha l’obbligo di concordare, con il Comune interessato, la data del </a:t>
            </a:r>
            <a:r>
              <a:rPr lang="it-IT" sz="1300" b="1" dirty="0">
                <a:latin typeface="Times New Roman" panose="02020603050405020304" pitchFamily="18" charset="0"/>
                <a:ea typeface="+mj-ea"/>
                <a:cs typeface="Times New Roman" panose="02020603050405020304" pitchFamily="18" charset="0"/>
              </a:rPr>
              <a:t>sopralluogo</a:t>
            </a:r>
            <a:r>
              <a:rPr lang="it-IT" sz="1300" dirty="0">
                <a:latin typeface="Times New Roman" panose="02020603050405020304" pitchFamily="18" charset="0"/>
                <a:ea typeface="+mj-ea"/>
                <a:cs typeface="Times New Roman" panose="02020603050405020304" pitchFamily="18" charset="0"/>
              </a:rPr>
              <a:t> che dovrà comunque avvenire entro 20 giorni solari dalla ricezione della Richiesta stessa. </a:t>
            </a:r>
            <a:r>
              <a:rPr lang="it-IT" sz="1300" dirty="0">
                <a:latin typeface="Times New Roman" panose="02020603050405020304" pitchFamily="18" charset="0"/>
                <a:cs typeface="Times New Roman" panose="02020603050405020304" pitchFamily="18" charset="0"/>
              </a:rPr>
              <a:t>Il sopralluogo avrà lo scopo di prendere atto delle varie linee di andata e di ritorno; a tal fine il Comune metterà a disposizione del Fornitore l’ultimo Piano di trasporto annuale vigente, riportante le varie linee di trasporto (l’indirizzo del punto di partenza e del punto di arrivo, gli orari di partenza e quelli di arrivo, la successione delle fermate e relativi orari, il numero Km totali della linea, il numero e la tipologia degli alunni da trasportare, la durata del servizio nel corso dell’anno giorno da/a e giorni della settimana). Il Comune fornirà altresì ogni utile informazione circa eventuali modifiche da apportare al Piano di trasporto, di cui sia già a conoscenza.</a:t>
            </a:r>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Tenendo conto di questa tabella, il Fornitore dovrà comunicare contestualmente alla presentazione dell’Atto di Regolamentazione del servizio e prima dell’effettiva attivazione dei servizi, tramite PEC, il </a:t>
            </a:r>
            <a:r>
              <a:rPr lang="it-IT" sz="1300" b="1" dirty="0">
                <a:latin typeface="Times New Roman" panose="02020603050405020304" pitchFamily="18" charset="0"/>
                <a:ea typeface="+mj-ea"/>
                <a:cs typeface="Times New Roman" panose="02020603050405020304" pitchFamily="18" charset="0"/>
              </a:rPr>
              <a:t>Programma di inserimento lavorativo </a:t>
            </a:r>
            <a:r>
              <a:rPr lang="it-IT" sz="1300" dirty="0">
                <a:latin typeface="Times New Roman" panose="02020603050405020304" pitchFamily="18" charset="0"/>
                <a:ea typeface="+mj-ea"/>
                <a:cs typeface="Times New Roman" panose="02020603050405020304" pitchFamily="18" charset="0"/>
              </a:rPr>
              <a:t>nel quale devono essere specificati a titolo esemplificativo: </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numero, tipologia e monte ore dei soggetti da inserire, nonché mansioni e condizioni contrattuali dei lavoratori inseriti (tipo di contratto, livello, regime previdenziale); </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modalità e attività riferite alle fasi di reclutamento, selezione e collocazione dei lavoratori inseriti;</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obiettivi perseguiti con l'inserimento lavorativo, azioni e modalità organizzative per il loro raggiungimento;</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modalità di organizzazione del lavoro, sistema di gestione delle risorse umane, percorsi formativi, con l'indicazione degli obiettivi perseguiti;</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metodologia di accompagnamento e sostegno delle persone inserite durante lo svolgimento del lavoro. </a:t>
            </a:r>
          </a:p>
          <a:p>
            <a:pPr marL="88900" lvl="0" algn="just"/>
            <a:endParaRPr lang="it-IT" sz="1300" b="1" u="sng" dirty="0">
              <a:latin typeface="Times New Roman" panose="02020603050405020304" pitchFamily="18" charset="0"/>
              <a:ea typeface="+mj-ea"/>
              <a:cs typeface="Times New Roman" panose="02020603050405020304" pitchFamily="18" charset="0"/>
            </a:endParaRPr>
          </a:p>
          <a:p>
            <a:pPr marL="88900" lvl="0" algn="just"/>
            <a:r>
              <a:rPr lang="it-IT" sz="1300" b="1" u="sng" dirty="0">
                <a:latin typeface="Times New Roman" panose="02020603050405020304" pitchFamily="18" charset="0"/>
                <a:ea typeface="+mj-ea"/>
                <a:cs typeface="Times New Roman" panose="02020603050405020304" pitchFamily="18" charset="0"/>
              </a:rPr>
              <a:t>La trasmissione ai Comuni di tali programmi di inserimento e la conseguente loro approvazione sono condizioni necessarie e preliminari all’emissione dell’Ordinativo di fornitura. </a:t>
            </a:r>
          </a:p>
          <a:p>
            <a:pPr marL="88900" lvl="0" algn="just"/>
            <a:r>
              <a:rPr lang="it-IT" sz="1300" b="1" u="sng" dirty="0">
                <a:latin typeface="Times New Roman" panose="02020603050405020304" pitchFamily="18" charset="0"/>
                <a:ea typeface="+mj-ea"/>
                <a:cs typeface="Times New Roman" panose="02020603050405020304" pitchFamily="18" charset="0"/>
              </a:rPr>
              <a:t>Resta fermo che il Comune si riserva la facoltà di richiedere le modifiche al programma di inserimento che riterrà più opportune. All’interno di tali programmi il Fornitore dovrà, inoltre, indicare una figura specifica in possesso di competenze ed esperienze atte a gestire l’inclusione/integrazione, nonché permanenza di “soggetti svantaggiati” all’interno del contesto lavorativo.</a:t>
            </a:r>
          </a:p>
          <a:p>
            <a:pPr marL="88900" lvl="0" algn="just"/>
            <a:endParaRPr lang="it-IT" sz="1300" b="1" u="sng"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1560B5-26B6-44ED-B4D3-6A31706C8B1A}"/>
              </a:ext>
            </a:extLst>
          </p:cNvPr>
          <p:cNvSpPr/>
          <p:nvPr/>
        </p:nvSpPr>
        <p:spPr>
          <a:xfrm>
            <a:off x="250723" y="132736"/>
            <a:ext cx="11828206" cy="6494085"/>
          </a:xfrm>
          <a:prstGeom prst="rect">
            <a:avLst/>
          </a:prstGeom>
        </p:spPr>
        <p:txBody>
          <a:bodyPr wrap="square">
            <a:spAutoFit/>
          </a:bodyPr>
          <a:lstStyle/>
          <a:p>
            <a:r>
              <a:rPr lang="it-IT" sz="1400" b="1" dirty="0">
                <a:solidFill>
                  <a:schemeClr val="tx2"/>
                </a:solidFill>
                <a:latin typeface="Times New Roman" panose="02020603050405020304" pitchFamily="18" charset="0"/>
                <a:cs typeface="Times New Roman" panose="02020603050405020304" pitchFamily="18" charset="0"/>
              </a:rPr>
              <a:t>L’ATTO DI REGOLAMENTAZIONE DEL SERVIZIO</a:t>
            </a:r>
            <a:endParaRPr lang="it-IT" sz="1400" dirty="0">
              <a:solidFill>
                <a:srgbClr val="1C1C1C"/>
              </a:solidFill>
              <a:latin typeface="Times New Roman" panose="02020603050405020304" pitchFamily="18" charset="0"/>
              <a:ea typeface="+mj-ea"/>
              <a:cs typeface="Times New Roman" panose="02020603050405020304" pitchFamily="18" charset="0"/>
            </a:endParaRPr>
          </a:p>
          <a:p>
            <a:pPr algn="just"/>
            <a:r>
              <a:rPr lang="it-IT" sz="1200" dirty="0">
                <a:latin typeface="Times New Roman" panose="02020603050405020304" pitchFamily="18" charset="0"/>
                <a:cs typeface="Times New Roman" panose="02020603050405020304" pitchFamily="18" charset="0"/>
              </a:rPr>
              <a:t>Entro i successivi 10 giorni dal sopralluogo, salvo diverso accordo con il Comune, il Fornitore sottoporrà al Comune l’Atto di Regolamentazione del servizio, </a:t>
            </a:r>
            <a:r>
              <a:rPr lang="it-IT" sz="1200" dirty="0">
                <a:solidFill>
                  <a:srgbClr val="1C1C1C"/>
                </a:solidFill>
                <a:latin typeface="Times New Roman" panose="02020603050405020304" pitchFamily="18" charset="0"/>
                <a:ea typeface="+mj-ea"/>
                <a:cs typeface="Times New Roman" panose="02020603050405020304" pitchFamily="18" charset="0"/>
              </a:rPr>
              <a:t>conforme a quanto presentato in sede di presentazione dell'Offerta Tecnica e </a:t>
            </a:r>
            <a:r>
              <a:rPr lang="it-IT" sz="1200" dirty="0">
                <a:latin typeface="Times New Roman" panose="02020603050405020304" pitchFamily="18" charset="0"/>
                <a:cs typeface="Times New Roman" panose="02020603050405020304" pitchFamily="18" charset="0"/>
              </a:rPr>
              <a:t>preliminare all’emissione dell’Ordinativo di Fornitura. </a:t>
            </a:r>
            <a:endParaRPr lang="it-IT" sz="1300" dirty="0">
              <a:solidFill>
                <a:srgbClr val="1C1C1C"/>
              </a:solidFill>
              <a:latin typeface="Times New Roman" panose="02020603050405020304" pitchFamily="18" charset="0"/>
              <a:ea typeface="+mj-ea"/>
              <a:cs typeface="Times New Roman" panose="02020603050405020304" pitchFamily="18" charset="0"/>
            </a:endParaRPr>
          </a:p>
          <a:p>
            <a:pPr algn="just"/>
            <a:r>
              <a:rPr lang="it-IT" sz="1300" dirty="0">
                <a:solidFill>
                  <a:srgbClr val="1C1C1C"/>
                </a:solidFill>
                <a:latin typeface="Times New Roman" panose="02020603050405020304" pitchFamily="18" charset="0"/>
                <a:ea typeface="+mj-ea"/>
                <a:cs typeface="Times New Roman" panose="02020603050405020304" pitchFamily="18" charset="0"/>
              </a:rPr>
              <a:t>Tale documento deve essere opportunamente articolato in sezioni che devono riportare, in maniera chiara e dettagliata, almeno le seguenti tipologie di informazioni:</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corrispettivo presunto annuale per i servizio di trasporto scolastico casa-scuola-casa e se richiesti per i servizi accessori</a:t>
            </a:r>
            <a:r>
              <a:rPr lang="it-IT" sz="1300" dirty="0">
                <a:solidFill>
                  <a:srgbClr val="1C1C1C"/>
                </a:solidFill>
                <a:latin typeface="Times New Roman" panose="02020603050405020304" pitchFamily="18" charset="0"/>
                <a:ea typeface="+mj-ea"/>
                <a:cs typeface="Times New Roman" panose="02020603050405020304" pitchFamily="18" charset="0"/>
              </a:rPr>
              <a:t>, calcolato tenendo conto dei Km da percorrere (per il trasporto casa/scuola/casa, per il trasporto presso strutture distaccate per fini scolastici, per il servizio disponibilità veicoli per attività curriculari e uscite didattiche compresi quelli per le uscite didattiche giornaliere sia durante l’anno scolastico che oltre il calendario scolastico) e delle ore di accompagnamento da prestare nell’anno scolastico (comprese quelle per l’eventuale servizio di sportello per la gestione delle iscrizioni, se attivato, e quelle per “attività ulteriori al servizio di accompagnamento”, compreso il nome del Referente del servizio di accompagnamento, se richieste) da prestare nell’anno scolastico. Tale valore sarà aggiornato all’inizio di ciascun anno scolastico.</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 date di inizio e di fine servizio</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l’eventuale prolungamento nei mesi estivi</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giorni della settimana in cui effettuare il servizio per ogni struttura scolastica</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numero di alunni </a:t>
            </a:r>
            <a:r>
              <a:rPr lang="it-IT" sz="1300" dirty="0">
                <a:solidFill>
                  <a:srgbClr val="1C1C1C"/>
                </a:solidFill>
                <a:latin typeface="Times New Roman" panose="02020603050405020304" pitchFamily="18" charset="0"/>
                <a:ea typeface="+mj-ea"/>
                <a:cs typeface="Times New Roman" panose="02020603050405020304" pitchFamily="18" charset="0"/>
              </a:rPr>
              <a:t>da trasportare e la tipologia;</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l’eventuale richiesta di servizi accessori</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eventualmente i termini e le tempistiche per la predisposizione del Piano di trasporto (predisposizione/approvazione);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l’indicazione dei veicoli del Comune eventualmente ceduti al Fornitore;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l’indicazione dei veicoli del Fornitore utilizzati per il servizio </a:t>
            </a:r>
            <a:r>
              <a:rPr lang="it-IT" sz="1300" dirty="0">
                <a:solidFill>
                  <a:srgbClr val="1C1C1C"/>
                </a:solidFill>
                <a:latin typeface="Times New Roman" panose="02020603050405020304" pitchFamily="18" charset="0"/>
                <a:ea typeface="+mj-ea"/>
                <a:cs typeface="Times New Roman" panose="02020603050405020304" pitchFamily="18" charset="0"/>
              </a:rPr>
              <a:t>(marca, modello, alimentazione, omologazione, n. posti, ecc.);</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nominativi del personale del Fornitore impiegato nel servizio</a:t>
            </a:r>
            <a:r>
              <a:rPr lang="it-IT" sz="1300" dirty="0">
                <a:solidFill>
                  <a:srgbClr val="1C1C1C"/>
                </a:solidFill>
                <a:latin typeface="Times New Roman" panose="02020603050405020304" pitchFamily="18" charset="0"/>
                <a:ea typeface="+mj-ea"/>
                <a:cs typeface="Times New Roman" panose="02020603050405020304" pitchFamily="18" charset="0"/>
              </a:rPr>
              <a:t>, compresi gli eventuali accompagnatori, con indicazione del tipo di rapporto contrattuale e relativo inquadramento;</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nominativo del Referente del servizio rispettivamente per il Fornitore e per il Comune</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termini per la fatturazione;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copia della documentazione relativa all’avvenuto controllo dell’efficienza del cronotachigrafo da parte di un’autofficina autorizzata;</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quant’altro ritenuto utile dalle parti.</a:t>
            </a:r>
          </a:p>
          <a:p>
            <a:pPr marL="285750" indent="-285750" algn="just">
              <a:buFont typeface="Arial" panose="020B0604020202020204" pitchFamily="34" charset="0"/>
              <a:buChar char="•"/>
            </a:pPr>
            <a:endParaRPr lang="it-IT" sz="1300" dirty="0">
              <a:solidFill>
                <a:srgbClr val="1C1C1C"/>
              </a:solidFill>
              <a:latin typeface="Times New Roman" panose="02020603050405020304" pitchFamily="18" charset="0"/>
              <a:ea typeface="+mj-ea"/>
              <a:cs typeface="Times New Roman" panose="02020603050405020304" pitchFamily="18" charset="0"/>
            </a:endParaRPr>
          </a:p>
          <a:p>
            <a:r>
              <a:rPr lang="it-IT" sz="1300" dirty="0">
                <a:solidFill>
                  <a:srgbClr val="1C1C1C"/>
                </a:solidFill>
                <a:latin typeface="Times New Roman" panose="02020603050405020304" pitchFamily="18" charset="0"/>
                <a:ea typeface="+mj-ea"/>
                <a:cs typeface="Times New Roman" panose="02020603050405020304" pitchFamily="18" charset="0"/>
              </a:rPr>
              <a:t>Il Comune, ricevuto l’Atto di Regolamentazione del servizio, entro 15 giorni solari dalla data di ricevimento, potrà:</a:t>
            </a:r>
          </a:p>
          <a:p>
            <a:pPr marL="457200" indent="-457200" algn="just">
              <a:buAutoNum type="arabicParenR"/>
            </a:pPr>
            <a:r>
              <a:rPr lang="it-IT" sz="1300" b="1" u="sng" dirty="0">
                <a:solidFill>
                  <a:srgbClr val="1C1C1C"/>
                </a:solidFill>
                <a:latin typeface="Times New Roman" panose="02020603050405020304" pitchFamily="18" charset="0"/>
                <a:ea typeface="+mj-ea"/>
                <a:cs typeface="Times New Roman" panose="02020603050405020304" pitchFamily="18" charset="0"/>
              </a:rPr>
              <a:t>Rigettarlo</a:t>
            </a:r>
            <a:r>
              <a:rPr lang="it-IT" sz="1300" dirty="0">
                <a:solidFill>
                  <a:srgbClr val="1C1C1C"/>
                </a:solidFill>
                <a:latin typeface="Times New Roman" panose="02020603050405020304" pitchFamily="18" charset="0"/>
                <a:ea typeface="+mj-ea"/>
                <a:cs typeface="Times New Roman" panose="02020603050405020304" pitchFamily="18" charset="0"/>
              </a:rPr>
              <a:t>, tramite il DEC, inviando le proprie deduzioni sia al Fornitore che alla SUAM. Il Fornitore in tal caso dovrà riformulare un nuovo Atto, recependo la richiesta di modifiche, ed inviarlo al Comune entro i successivi 10 giorni solari, pena l’applicazione delle penali.</a:t>
            </a:r>
          </a:p>
          <a:p>
            <a:pPr marL="457200" indent="-457200">
              <a:buAutoNum type="arabicParenR"/>
            </a:pPr>
            <a:r>
              <a:rPr lang="it-IT" sz="1300" b="1" u="sng" dirty="0">
                <a:solidFill>
                  <a:srgbClr val="1C1C1C"/>
                </a:solidFill>
                <a:latin typeface="Times New Roman" panose="02020603050405020304" pitchFamily="18" charset="0"/>
                <a:ea typeface="+mj-ea"/>
                <a:cs typeface="Times New Roman" panose="02020603050405020304" pitchFamily="18" charset="0"/>
              </a:rPr>
              <a:t>Accettarlo</a:t>
            </a:r>
            <a:r>
              <a:rPr lang="it-IT" sz="1300" b="1" dirty="0">
                <a:solidFill>
                  <a:srgbClr val="1C1C1C"/>
                </a:solidFill>
                <a:latin typeface="Times New Roman" panose="02020603050405020304" pitchFamily="18" charset="0"/>
                <a:ea typeface="+mj-ea"/>
                <a:cs typeface="Times New Roman" panose="02020603050405020304" pitchFamily="18" charset="0"/>
              </a:rPr>
              <a:t> </a:t>
            </a:r>
            <a:r>
              <a:rPr lang="it-IT" sz="1300" dirty="0">
                <a:solidFill>
                  <a:srgbClr val="1C1C1C"/>
                </a:solidFill>
                <a:latin typeface="Times New Roman" panose="02020603050405020304" pitchFamily="18" charset="0"/>
                <a:ea typeface="+mj-ea"/>
                <a:cs typeface="Times New Roman" panose="02020603050405020304" pitchFamily="18" charset="0"/>
              </a:rPr>
              <a:t>e procedere così all’emissione dell’Ordinativo di fornitura.</a:t>
            </a:r>
            <a:endParaRPr lang="it-IT" sz="1300" dirty="0">
              <a:latin typeface="Times New Roman" panose="02020603050405020304" pitchFamily="18" charset="0"/>
              <a:cs typeface="Times New Roman" panose="02020603050405020304" pitchFamily="18" charset="0"/>
            </a:endParaRPr>
          </a:p>
          <a:p>
            <a:pPr algn="just"/>
            <a:endParaRPr lang="it-IT" sz="1300" dirty="0">
              <a:solidFill>
                <a:srgbClr val="1C1C1C"/>
              </a:solidFill>
              <a:latin typeface="Times New Roman" panose="02020603050405020304" pitchFamily="18" charset="0"/>
              <a:ea typeface="+mj-ea"/>
              <a:cs typeface="Times New Roman" panose="02020603050405020304" pitchFamily="18" charset="0"/>
            </a:endParaRPr>
          </a:p>
          <a:p>
            <a:pPr algn="just"/>
            <a:r>
              <a:rPr lang="it-IT" sz="1300" dirty="0">
                <a:solidFill>
                  <a:srgbClr val="1C1C1C"/>
                </a:solidFill>
                <a:latin typeface="Times New Roman" panose="02020603050405020304" pitchFamily="18" charset="0"/>
                <a:ea typeface="+mj-ea"/>
                <a:cs typeface="Times New Roman" panose="02020603050405020304" pitchFamily="18" charset="0"/>
              </a:rPr>
              <a:t>La definizione puntuale delle prestazioni è contenuta nell’Atto di Regolamentazione del servizio che deve essere approvato esclusivamente dal Comune.</a:t>
            </a:r>
            <a:endParaRPr lang="it-IT" sz="1200" dirty="0">
              <a:solidFill>
                <a:srgbClr val="1C1C1C"/>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56877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4557658"/>
          </a:xfrm>
          <a:prstGeom prst="rect">
            <a:avLst/>
          </a:prstGeom>
        </p:spPr>
        <p:txBody>
          <a:bodyPr wrap="square">
            <a:spAutoFit/>
          </a:bodyPr>
          <a:lstStyle/>
          <a:p>
            <a:pPr marL="285750" lvl="0" indent="-285750">
              <a:spcAft>
                <a:spcPts val="1142"/>
              </a:spcAft>
              <a:buFont typeface="Wingdings" panose="05000000000000000000" pitchFamily="2" charset="2"/>
              <a:buChar char="§"/>
            </a:pPr>
            <a:r>
              <a:rPr lang="it-IT" b="1" dirty="0">
                <a:solidFill>
                  <a:schemeClr val="tx2"/>
                </a:solidFill>
                <a:latin typeface="Times New Roman" panose="02020603050405020304" pitchFamily="18" charset="0"/>
                <a:cs typeface="Times New Roman" panose="02020603050405020304" pitchFamily="18" charset="0"/>
              </a:rPr>
              <a:t>L’ORDINATIVO DI FORNITURA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il Comune,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i Comuni e il Fornitore ed assume, come previsto dall’art. 26 L. 488/1999, la valenza di contratto attuativo della Convenzione.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nell’apposita guida.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 momento della stipulazione dell’Ordinativo di fornitura, il Comune liquiderà, a favore della Regione Marche, l’ importo previsto nel Prospetto economico per gli incentivi ex art. 113 commi 2 e 5 del D.lgs. n. 50/2016.</a:t>
            </a:r>
          </a:p>
          <a:p>
            <a:pPr lvl="0" algn="just">
              <a:spcAft>
                <a:spcPts val="1142"/>
              </a:spcAft>
            </a:pPr>
            <a:r>
              <a:rPr lang="it-IT" sz="1600"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a:t>
            </a:r>
            <a:r>
              <a:rPr lang="it-IT" sz="1600" b="1" kern="0" dirty="0" smtClean="0">
                <a:solidFill>
                  <a:srgbClr val="1C1C1C"/>
                </a:solidFill>
                <a:latin typeface="Times New Roman" panose="02020603050405020304" pitchFamily="18" charset="0"/>
                <a:cs typeface="Times New Roman" panose="02020603050405020304" pitchFamily="18" charset="0"/>
              </a:rPr>
              <a:t>deve essere caricato sulla piattaforma GT-SUAM, ai fini del monitoraggio della Convenzione. </a:t>
            </a:r>
          </a:p>
          <a:p>
            <a:pPr marL="285750" lvl="0" indent="-285750" algn="just">
              <a:spcAft>
                <a:spcPts val="1142"/>
              </a:spcAft>
              <a:buFont typeface="Wingdings" panose="05000000000000000000" pitchFamily="2" charset="2"/>
              <a:buChar char="§"/>
            </a:pPr>
            <a:r>
              <a:rPr lang="it-IT" sz="1600" b="1" kern="0" dirty="0" smtClean="0">
                <a:solidFill>
                  <a:srgbClr val="1C1C1C"/>
                </a:solidFill>
                <a:latin typeface="Times New Roman" panose="02020603050405020304" pitchFamily="18" charset="0"/>
                <a:cs typeface="Times New Roman" panose="02020603050405020304" pitchFamily="18" charset="0"/>
              </a:rPr>
              <a:t>L’ORDINATIVO DI FORNITURA AGGIUNTIVO</a:t>
            </a:r>
          </a:p>
          <a:p>
            <a:pPr lvl="0" algn="just">
              <a:spcAft>
                <a:spcPts val="1142"/>
              </a:spcAft>
            </a:pPr>
            <a:r>
              <a:rPr lang="it-IT" sz="1600" dirty="0" smtClean="0">
                <a:solidFill>
                  <a:srgbClr val="1C1C1C"/>
                </a:solidFill>
                <a:latin typeface="Times New Roman" panose="02020603050405020304" pitchFamily="18" charset="0"/>
                <a:cs typeface="Times New Roman" panose="02020603050405020304" pitchFamily="18" charset="0"/>
              </a:rPr>
              <a:t>Servizi </a:t>
            </a:r>
            <a:r>
              <a:rPr lang="it-IT" sz="1600" dirty="0">
                <a:solidFill>
                  <a:srgbClr val="1C1C1C"/>
                </a:solidFill>
                <a:latin typeface="Times New Roman" panose="02020603050405020304" pitchFamily="18" charset="0"/>
                <a:cs typeface="Times New Roman" panose="02020603050405020304" pitchFamily="18" charset="0"/>
              </a:rPr>
              <a:t>originariamente non resi ad alcuni Comuni potranno essere successivamente richiesti dai Comuni stessi mediante l’utilizzo dell’Allegato «Modello Ordinativo di fornitura aggiuntivo».</a:t>
            </a:r>
          </a:p>
        </p:txBody>
      </p:sp>
    </p:spTree>
    <p:extLst>
      <p:ext uri="{BB962C8B-B14F-4D97-AF65-F5344CB8AC3E}">
        <p14:creationId xmlns:p14="http://schemas.microsoft.com/office/powerpoint/2010/main" val="3351316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4048C9B-621A-49BF-A4B3-D90FA4515235}"/>
              </a:ext>
            </a:extLst>
          </p:cNvPr>
          <p:cNvSpPr/>
          <p:nvPr/>
        </p:nvSpPr>
        <p:spPr>
          <a:xfrm>
            <a:off x="209320" y="154236"/>
            <a:ext cx="11777032" cy="4585871"/>
          </a:xfrm>
          <a:prstGeom prst="rect">
            <a:avLst/>
          </a:prstGeom>
        </p:spPr>
        <p:txBody>
          <a:bodyPr wrap="square">
            <a:spAutoFit/>
          </a:bodyPr>
          <a:lstStyle/>
          <a:p>
            <a:pPr algn="just"/>
            <a:r>
              <a:rPr lang="it-IT" b="1" dirty="0">
                <a:latin typeface="Times New Roman" panose="02020603050405020304" pitchFamily="18" charset="0"/>
                <a:cs typeface="Times New Roman" panose="02020603050405020304" pitchFamily="18" charset="0"/>
              </a:rPr>
              <a:t>IL PIANO DI TRASPORTO ANNUALE</a:t>
            </a:r>
          </a:p>
          <a:p>
            <a:pPr algn="just"/>
            <a:endParaRPr lang="it-IT" dirty="0">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Prima dell’inizio di ciascun anno scolastico, secondo le tempistiche concordate, è prevista l’adozione del Piano di trasporto annuale.</a:t>
            </a:r>
          </a:p>
          <a:p>
            <a:pPr algn="just"/>
            <a:r>
              <a:rPr lang="it-IT" sz="1600" dirty="0">
                <a:latin typeface="Times New Roman" panose="02020603050405020304" pitchFamily="18" charset="0"/>
                <a:cs typeface="Times New Roman" panose="02020603050405020304" pitchFamily="18" charset="0"/>
              </a:rPr>
              <a:t>Il Piano di trasporto annuale potrà essere redatto dal Comune o dal Fornitore.</a:t>
            </a:r>
          </a:p>
          <a:p>
            <a:pPr algn="just"/>
            <a:endParaRPr lang="it-IT" sz="1600" dirty="0">
              <a:latin typeface="Times New Roman" panose="02020603050405020304" pitchFamily="18" charset="0"/>
              <a:cs typeface="Times New Roman" panose="02020603050405020304" pitchFamily="18" charset="0"/>
            </a:endParaRPr>
          </a:p>
          <a:p>
            <a:pPr algn="just"/>
            <a:r>
              <a:rPr lang="it-IT" sz="1600" b="1" dirty="0">
                <a:latin typeface="Times New Roman" panose="02020603050405020304" pitchFamily="18" charset="0"/>
                <a:cs typeface="Times New Roman" panose="02020603050405020304" pitchFamily="18" charset="0"/>
              </a:rPr>
              <a:t>1. </a:t>
            </a:r>
            <a:r>
              <a:rPr lang="it-IT" sz="1600" dirty="0">
                <a:latin typeface="Times New Roman" panose="02020603050405020304" pitchFamily="18" charset="0"/>
                <a:cs typeface="Times New Roman" panose="02020603050405020304" pitchFamily="18" charset="0"/>
              </a:rPr>
              <a:t>Nel primo caso esso viene trasmesso dal Comune al Fornitore, il quale potrà far pervenire al Comune eventuali osservazioni, nell’ottica della massima ottimizzazione dei percorsi in termini di Km da percorrere e tempo di percorrenza.</a:t>
            </a:r>
          </a:p>
          <a:p>
            <a:pPr algn="just"/>
            <a:r>
              <a:rPr lang="it-IT" sz="1600" dirty="0">
                <a:latin typeface="Times New Roman" panose="02020603050405020304" pitchFamily="18" charset="0"/>
                <a:cs typeface="Times New Roman" panose="02020603050405020304" pitchFamily="18" charset="0"/>
              </a:rPr>
              <a:t>Qualora tali osservazioni non siano accolte dal Comune, il Fornitore dovrà prendere atto del documento iniziando il servizio nelle date ivi indicate e nelle modalità ivi espresse. </a:t>
            </a:r>
            <a:r>
              <a:rPr lang="it-IT" sz="1600" b="1" dirty="0">
                <a:latin typeface="Times New Roman" panose="02020603050405020304" pitchFamily="18" charset="0"/>
                <a:cs typeface="Times New Roman" panose="02020603050405020304" pitchFamily="18" charset="0"/>
              </a:rPr>
              <a:t>In nessun caso il Fornitore potrà far valere tali contestazioni quali motivo di mancato inizio del servizio, sospensione o servizio reso in difformità del Piano di trasporto trasmesso, né potrà apportare autonomamente alcuna modifica alle linee.</a:t>
            </a:r>
          </a:p>
          <a:p>
            <a:pPr algn="just"/>
            <a:endParaRPr lang="it-IT" sz="1600" dirty="0">
              <a:latin typeface="Times New Roman" panose="02020603050405020304" pitchFamily="18" charset="0"/>
              <a:cs typeface="Times New Roman" panose="02020603050405020304" pitchFamily="18" charset="0"/>
            </a:endParaRPr>
          </a:p>
          <a:p>
            <a:pPr algn="just"/>
            <a:r>
              <a:rPr lang="it-IT" sz="1600" b="1" dirty="0">
                <a:latin typeface="Times New Roman" panose="02020603050405020304" pitchFamily="18" charset="0"/>
                <a:cs typeface="Times New Roman" panose="02020603050405020304" pitchFamily="18" charset="0"/>
              </a:rPr>
              <a:t>2. </a:t>
            </a:r>
            <a:r>
              <a:rPr lang="it-IT" sz="1600" dirty="0">
                <a:latin typeface="Times New Roman" panose="02020603050405020304" pitchFamily="18" charset="0"/>
                <a:cs typeface="Times New Roman" panose="02020603050405020304" pitchFamily="18" charset="0"/>
              </a:rPr>
              <a:t>In alternativa, qualora previsto dalla scheda tecnica di ciascun Comune, allegata al Capitolato tecnico, la progettazione e la redazione del Piano di trasporto annuale è demandata al Fornitore, il quale provvederà a trasmetterlo al Comune entro il termine previsto nell’Atto di Regolamentazione del servizio. Il Comune potrà far pervenire al Fornitore le proprie osservazioni e, in ogni caso, richieste di modifica per esigenze pubbliche. </a:t>
            </a:r>
          </a:p>
          <a:p>
            <a:pPr algn="just"/>
            <a:r>
              <a:rPr lang="it-IT" sz="1600" b="1" dirty="0">
                <a:latin typeface="Times New Roman" panose="02020603050405020304" pitchFamily="18" charset="0"/>
                <a:cs typeface="Times New Roman" panose="02020603050405020304" pitchFamily="18" charset="0"/>
              </a:rPr>
              <a:t>È competenza del Comune approvare il Piano di trasporto annuale trasmesso dal Fornitore. In nessun caso il Fornitore, potrà dare esecuzione al Piano di Trasporti non approvato dal Comune.</a:t>
            </a:r>
          </a:p>
        </p:txBody>
      </p:sp>
    </p:spTree>
    <p:extLst>
      <p:ext uri="{BB962C8B-B14F-4D97-AF65-F5344CB8AC3E}">
        <p14:creationId xmlns:p14="http://schemas.microsoft.com/office/powerpoint/2010/main" val="54322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8"/>
            <a:ext cx="11148646" cy="4558146"/>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La Convenzione per il «</a:t>
            </a:r>
            <a:r>
              <a:rPr lang="it-IT" sz="1400" b="1" dirty="0">
                <a:solidFill>
                  <a:srgbClr val="1C1C1C"/>
                </a:solidFill>
                <a:latin typeface="Times New Roman" panose="02020603050405020304" pitchFamily="18" charset="0"/>
                <a:cs typeface="Times New Roman" panose="02020603050405020304" pitchFamily="18" charset="0"/>
              </a:rPr>
              <a:t>Servizio di trasporto scolastico per i Comuni della Regione Marche»</a:t>
            </a:r>
            <a:r>
              <a:rPr lang="it-IT" sz="14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488 del 1999.</a:t>
            </a: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dai Comuni, i quali rappresentano i contratti attuativi della Convenzione stessa.</a:t>
            </a:r>
          </a:p>
          <a:p>
            <a:pPr mar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La durata della Convenzione </a:t>
            </a:r>
            <a:r>
              <a:rPr lang="it-IT" sz="1400" dirty="0" smtClean="0">
                <a:solidFill>
                  <a:srgbClr val="1C1C1C"/>
                </a:solidFill>
                <a:latin typeface="Times New Roman" panose="02020603050405020304" pitchFamily="18" charset="0"/>
                <a:cs typeface="Times New Roman" panose="02020603050405020304" pitchFamily="18" charset="0"/>
              </a:rPr>
              <a:t>è pari a </a:t>
            </a:r>
            <a:r>
              <a:rPr lang="it-IT" sz="1400" b="1" dirty="0" smtClean="0">
                <a:solidFill>
                  <a:srgbClr val="1C1C1C"/>
                </a:solidFill>
                <a:latin typeface="Times New Roman" panose="02020603050405020304" pitchFamily="18" charset="0"/>
                <a:cs typeface="Times New Roman" panose="02020603050405020304" pitchFamily="18" charset="0"/>
              </a:rPr>
              <a:t>36 </a:t>
            </a:r>
            <a:r>
              <a:rPr lang="it-IT" sz="1400" b="1" dirty="0">
                <a:solidFill>
                  <a:srgbClr val="1C1C1C"/>
                </a:solidFill>
                <a:latin typeface="Times New Roman" panose="02020603050405020304" pitchFamily="18" charset="0"/>
                <a:cs typeface="Times New Roman" panose="02020603050405020304" pitchFamily="18" charset="0"/>
              </a:rPr>
              <a:t>mesi </a:t>
            </a:r>
            <a:r>
              <a:rPr lang="it-IT" sz="1400" dirty="0" smtClean="0">
                <a:solidFill>
                  <a:srgbClr val="1C1C1C"/>
                </a:solidFill>
                <a:latin typeface="Times New Roman" panose="02020603050405020304" pitchFamily="18" charset="0"/>
                <a:cs typeface="Times New Roman" panose="02020603050405020304" pitchFamily="18" charset="0"/>
              </a:rPr>
              <a:t>decorrenti, quanto </a:t>
            </a:r>
            <a:r>
              <a:rPr lang="it-IT" sz="1400" dirty="0">
                <a:solidFill>
                  <a:srgbClr val="1C1C1C"/>
                </a:solidFill>
                <a:latin typeface="Times New Roman" panose="02020603050405020304" pitchFamily="18" charset="0"/>
                <a:cs typeface="Times New Roman" panose="02020603050405020304" pitchFamily="18" charset="0"/>
              </a:rPr>
              <a:t>ai lotti 1, 2, 3, 4, 7, 9 e </a:t>
            </a:r>
            <a:r>
              <a:rPr lang="it-IT" sz="1400" dirty="0" smtClean="0">
                <a:solidFill>
                  <a:srgbClr val="1C1C1C"/>
                </a:solidFill>
                <a:latin typeface="Times New Roman" panose="02020603050405020304" pitchFamily="18" charset="0"/>
                <a:cs typeface="Times New Roman" panose="02020603050405020304" pitchFamily="18" charset="0"/>
              </a:rPr>
              <a:t>10, dal </a:t>
            </a:r>
            <a:r>
              <a:rPr lang="it-IT" sz="1400" dirty="0" smtClean="0">
                <a:solidFill>
                  <a:srgbClr val="1C1C1C"/>
                </a:solidFill>
                <a:latin typeface="Times New Roman" panose="02020603050405020304" pitchFamily="18" charset="0"/>
                <a:cs typeface="Times New Roman" panose="02020603050405020304" pitchFamily="18" charset="0"/>
              </a:rPr>
              <a:t>16/03/2021</a:t>
            </a:r>
            <a:r>
              <a:rPr lang="it-IT" sz="1400" dirty="0" smtClean="0">
                <a:solidFill>
                  <a:srgbClr val="1C1C1C"/>
                </a:solidFill>
                <a:latin typeface="Times New Roman" panose="02020603050405020304" pitchFamily="18" charset="0"/>
                <a:cs typeface="Times New Roman" panose="02020603050405020304" pitchFamily="18" charset="0"/>
              </a:rPr>
              <a:t>; quanto </a:t>
            </a:r>
            <a:r>
              <a:rPr lang="it-IT" sz="1400" dirty="0">
                <a:solidFill>
                  <a:srgbClr val="1C1C1C"/>
                </a:solidFill>
                <a:latin typeface="Times New Roman" panose="02020603050405020304" pitchFamily="18" charset="0"/>
                <a:cs typeface="Times New Roman" panose="02020603050405020304" pitchFamily="18" charset="0"/>
              </a:rPr>
              <a:t>ai lotti 5, 6 e </a:t>
            </a:r>
            <a:r>
              <a:rPr lang="it-IT" sz="1400" dirty="0" smtClean="0">
                <a:solidFill>
                  <a:srgbClr val="1C1C1C"/>
                </a:solidFill>
                <a:latin typeface="Times New Roman" panose="02020603050405020304" pitchFamily="18" charset="0"/>
                <a:cs typeface="Times New Roman" panose="02020603050405020304" pitchFamily="18" charset="0"/>
              </a:rPr>
              <a:t>8 dal 18/03/2021.</a:t>
            </a:r>
            <a:endParaRPr lang="it-IT" sz="1400" dirty="0" smtClean="0">
              <a:solidFill>
                <a:srgbClr val="1C1C1C"/>
              </a:solidFill>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1142"/>
              </a:spcAft>
              <a:buNone/>
            </a:pPr>
            <a:r>
              <a:rPr lang="it-IT" sz="1400" dirty="0" smtClean="0">
                <a:solidFill>
                  <a:srgbClr val="1C1C1C"/>
                </a:solidFill>
                <a:latin typeface="Times New Roman" panose="02020603050405020304" pitchFamily="18" charset="0"/>
                <a:cs typeface="Times New Roman" panose="02020603050405020304" pitchFamily="18" charset="0"/>
              </a:rPr>
              <a:t>All’interno </a:t>
            </a:r>
            <a:r>
              <a:rPr lang="it-IT" sz="1400" dirty="0">
                <a:solidFill>
                  <a:srgbClr val="1C1C1C"/>
                </a:solidFill>
                <a:latin typeface="Times New Roman" panose="02020603050405020304" pitchFamily="18" charset="0"/>
                <a:cs typeface="Times New Roman" panose="02020603050405020304" pitchFamily="18" charset="0"/>
              </a:rPr>
              <a:t>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400" b="1" dirty="0">
                <a:solidFill>
                  <a:srgbClr val="1C1C1C"/>
                </a:solidFill>
                <a:latin typeface="Times New Roman" panose="02020603050405020304" pitchFamily="18" charset="0"/>
                <a:cs typeface="Times New Roman" panose="02020603050405020304" pitchFamily="18" charset="0"/>
              </a:rPr>
              <a:t>Gli Ordinativi di fornitura emessi dai singoli Comuni avranno durata fino al 60° mese a decorrere dalla data di avvio del servizio.</a:t>
            </a:r>
          </a:p>
          <a:p>
            <a:pPr marL="0" lvl="0" indent="0" algn="just">
              <a:lnSpc>
                <a:spcPct val="100000"/>
              </a:lnSpc>
              <a:spcBef>
                <a:spcPts val="0"/>
              </a:spcBef>
              <a:spcAft>
                <a:spcPts val="1142"/>
              </a:spcAft>
              <a:buNone/>
            </a:pPr>
            <a:r>
              <a:rPr lang="it-IT" sz="1400" b="1" dirty="0">
                <a:solidFill>
                  <a:srgbClr val="1C1C1C"/>
                </a:solidFill>
                <a:latin typeface="Times New Roman" panose="02020603050405020304" pitchFamily="18" charset="0"/>
                <a:cs typeface="Times New Roman" panose="02020603050405020304" pitchFamily="18" charset="0"/>
              </a:rPr>
              <a:t>Le date di inizio e di fine servizio saranno fissate nel Piano di Trasporto Annuale sulla base del calendario scolastico e tenuto conto delle specifiche esigenze del Comune.</a:t>
            </a: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Alla scadenza della Convenzione, la SUAM potrà richiedere al Fornitore la proroga della stessa per un periodo non superiore a sei mesi; i relativi contratti attuativi (Ordinativi di fornitura) stipulati in forza della Convenzione sono parimenti prorogabili per la medesima durata. Nel periodo di proroga non possono essere emessi nuovi Ordinativi di fornitura oltre a quelli per i quali è disposta proroga. In caso di proroga, il Fornitore è tenuto all’esecuzione delle prestazioni oggetto della Convenzione agli stessi - o più favorevoli - prezzi, patti e condizioni.</a:t>
            </a:r>
          </a:p>
        </p:txBody>
      </p:sp>
    </p:spTree>
    <p:extLst>
      <p:ext uri="{BB962C8B-B14F-4D97-AF65-F5344CB8AC3E}">
        <p14:creationId xmlns:p14="http://schemas.microsoft.com/office/powerpoint/2010/main" val="2511009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262979"/>
          </a:xfrm>
          <a:prstGeom prst="rect">
            <a:avLst/>
          </a:prstGeom>
        </p:spPr>
        <p:txBody>
          <a:bodyPr wrap="square">
            <a:spAutoFit/>
          </a:bodyPr>
          <a:lstStyle/>
          <a:p>
            <a:pPr lvl="0" algn="ctr"/>
            <a:r>
              <a:rPr lang="it-IT" sz="24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0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000" b="1" u="sng" dirty="0">
                <a:solidFill>
                  <a:srgbClr val="000000"/>
                </a:solidFill>
                <a:latin typeface="Times New Roman" panose="02020603050405020304" pitchFamily="18" charset="0"/>
                <a:cs typeface="Times New Roman" panose="02020603050405020304" pitchFamily="18" charset="0"/>
              </a:rPr>
              <a:t>E-mail</a:t>
            </a:r>
            <a:r>
              <a:rPr lang="it-IT" sz="2000" b="1" dirty="0">
                <a:solidFill>
                  <a:srgbClr val="000000"/>
                </a:solidFill>
                <a:latin typeface="Times New Roman" panose="02020603050405020304" pitchFamily="18" charset="0"/>
                <a:cs typeface="Times New Roman" panose="02020603050405020304" pitchFamily="18" charset="0"/>
              </a:rPr>
              <a:t>: </a:t>
            </a:r>
            <a:r>
              <a:rPr lang="it-IT" sz="2000" b="1" dirty="0">
                <a:solidFill>
                  <a:srgbClr val="000000"/>
                </a:solidFill>
                <a:latin typeface="Times New Roman" panose="02020603050405020304" pitchFamily="18" charset="0"/>
                <a:cs typeface="Times New Roman" panose="02020603050405020304" pitchFamily="18" charset="0"/>
                <a:hlinkClick r:id="rId2"/>
              </a:rPr>
              <a:t>funzione.soggettoaggregatore@regione.marche.it</a:t>
            </a:r>
            <a:r>
              <a:rPr lang="it-IT" sz="2000" b="1" dirty="0">
                <a:solidFill>
                  <a:srgbClr val="000000"/>
                </a:solidFill>
                <a:latin typeface="Times New Roman" panose="02020603050405020304" pitchFamily="18" charset="0"/>
                <a:cs typeface="Times New Roman" panose="02020603050405020304" pitchFamily="18" charset="0"/>
              </a:rPr>
              <a:t> </a:t>
            </a:r>
          </a:p>
          <a:p>
            <a:pPr lvl="0"/>
            <a:r>
              <a:rPr lang="fr-FR" sz="2000" b="1" u="sng" dirty="0">
                <a:solidFill>
                  <a:srgbClr val="000000"/>
                </a:solidFill>
                <a:latin typeface="Times New Roman" panose="02020603050405020304" pitchFamily="18" charset="0"/>
                <a:cs typeface="Times New Roman" panose="02020603050405020304" pitchFamily="18" charset="0"/>
              </a:rPr>
              <a:t>PEC</a:t>
            </a:r>
            <a:r>
              <a:rPr lang="fr-FR" sz="2000" b="1" dirty="0">
                <a:solidFill>
                  <a:srgbClr val="000000"/>
                </a:solidFill>
                <a:latin typeface="Times New Roman" panose="02020603050405020304" pitchFamily="18" charset="0"/>
                <a:cs typeface="Times New Roman" panose="02020603050405020304" pitchFamily="18" charset="0"/>
              </a:rPr>
              <a:t>: </a:t>
            </a:r>
            <a:r>
              <a:rPr lang="fr-FR" sz="2000" b="1" dirty="0">
                <a:solidFill>
                  <a:srgbClr val="000000"/>
                </a:solidFill>
                <a:latin typeface="Times New Roman" panose="02020603050405020304" pitchFamily="18" charset="0"/>
                <a:cs typeface="Times New Roman" panose="02020603050405020304" pitchFamily="18" charset="0"/>
                <a:hlinkClick r:id="rId3"/>
              </a:rPr>
              <a:t>regione.marche.suam@emarche.it</a:t>
            </a:r>
            <a:endParaRPr lang="fr-FR" sz="2000" b="1" dirty="0">
              <a:solidFill>
                <a:srgbClr val="000000"/>
              </a:solidFill>
              <a:latin typeface="Times New Roman" panose="02020603050405020304" pitchFamily="18" charset="0"/>
              <a:cs typeface="Times New Roman" panose="02020603050405020304" pitchFamily="18" charset="0"/>
            </a:endParaRPr>
          </a:p>
          <a:p>
            <a:pPr lvl="0"/>
            <a:endParaRPr lang="it-IT" sz="2000" b="1"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0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Tel</a:t>
            </a:r>
            <a:r>
              <a:rPr lang="it-IT" sz="2000" dirty="0">
                <a:solidFill>
                  <a:srgbClr val="000000"/>
                </a:solidFill>
                <a:latin typeface="Times New Roman" panose="02020603050405020304" pitchFamily="18" charset="0"/>
                <a:cs typeface="Times New Roman" panose="02020603050405020304" pitchFamily="18" charset="0"/>
              </a:rPr>
              <a:t>: 0733 280140</a:t>
            </a:r>
          </a:p>
          <a:p>
            <a:pPr lvl="0"/>
            <a:r>
              <a:rPr lang="it-IT" sz="2000" dirty="0">
                <a:solidFill>
                  <a:srgbClr val="000000"/>
                </a:solidFill>
                <a:latin typeface="Times New Roman" panose="02020603050405020304" pitchFamily="18" charset="0"/>
                <a:cs typeface="Times New Roman" panose="02020603050405020304" pitchFamily="18" charset="0"/>
              </a:rPr>
              <a:t>- Indirizzo mail: </a:t>
            </a:r>
            <a:r>
              <a:rPr lang="it-IT" sz="2000" dirty="0">
                <a:solidFill>
                  <a:srgbClr val="000000"/>
                </a:solidFill>
                <a:latin typeface="Times New Roman" panose="02020603050405020304" pitchFamily="18" charset="0"/>
                <a:cs typeface="Times New Roman" panose="02020603050405020304" pitchFamily="18" charset="0"/>
                <a:hlinkClick r:id="rId4"/>
              </a:rPr>
              <a:t>assistenza.appalti@sinp.net</a:t>
            </a:r>
            <a:r>
              <a:rPr lang="it-IT" sz="20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747345" y="2413338"/>
            <a:ext cx="10717823" cy="1754326"/>
          </a:xfrm>
          <a:prstGeom prst="rect">
            <a:avLst/>
          </a:prstGeom>
        </p:spPr>
        <p:txBody>
          <a:bodyPr wrap="square">
            <a:spAutoFit/>
          </a:bodyPr>
          <a:lstStyle/>
          <a:p>
            <a:pPr algn="just"/>
            <a:r>
              <a:rPr lang="it-IT"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b="1" dirty="0">
                <a:solidFill>
                  <a:srgbClr val="1C1C1C"/>
                </a:solidFill>
                <a:latin typeface="Times New Roman" panose="02020603050405020304" pitchFamily="18" charset="0"/>
                <a:cs typeface="Times New Roman" panose="02020603050405020304" pitchFamily="18" charset="0"/>
              </a:rPr>
              <a:t>Ordinativo di Fornitura</a:t>
            </a:r>
            <a:r>
              <a:rPr lang="it-IT" dirty="0">
                <a:solidFill>
                  <a:srgbClr val="1C1C1C"/>
                </a:solidFill>
                <a:latin typeface="Times New Roman" panose="02020603050405020304" pitchFamily="18" charset="0"/>
                <a:cs typeface="Times New Roman" panose="02020603050405020304" pitchFamily="18" charset="0"/>
              </a:rPr>
              <a:t>. </a:t>
            </a:r>
          </a:p>
          <a:p>
            <a:endParaRPr lang="it-IT" dirty="0">
              <a:solidFill>
                <a:srgbClr val="1C1C1C"/>
              </a:solidFill>
              <a:latin typeface="Times New Roman" panose="02020603050405020304" pitchFamily="18" charset="0"/>
              <a:cs typeface="Times New Roman" panose="02020603050405020304" pitchFamily="18" charset="0"/>
            </a:endParaRPr>
          </a:p>
          <a:p>
            <a:pPr algn="just"/>
            <a:r>
              <a:rPr lang="it-IT" dirty="0">
                <a:solidFill>
                  <a:srgbClr val="1C1C1C"/>
                </a:solidFill>
                <a:latin typeface="Times New Roman" panose="02020603050405020304" pitchFamily="18" charset="0"/>
                <a:cs typeface="Times New Roman" panose="02020603050405020304" pitchFamily="18" charset="0"/>
              </a:rPr>
              <a:t>La definizione delle prestazioni è contenuta nell’</a:t>
            </a:r>
            <a:r>
              <a:rPr lang="it-IT" b="1" dirty="0">
                <a:solidFill>
                  <a:srgbClr val="1C1C1C"/>
                </a:solidFill>
                <a:latin typeface="Times New Roman" panose="02020603050405020304" pitchFamily="18" charset="0"/>
                <a:cs typeface="Times New Roman" panose="02020603050405020304" pitchFamily="18" charset="0"/>
              </a:rPr>
              <a:t>Atto di Regolamentazione del servizio </a:t>
            </a:r>
            <a:r>
              <a:rPr lang="it-IT" dirty="0">
                <a:solidFill>
                  <a:srgbClr val="1C1C1C"/>
                </a:solidFill>
                <a:latin typeface="Times New Roman" panose="02020603050405020304" pitchFamily="18" charset="0"/>
                <a:cs typeface="Times New Roman" panose="02020603050405020304" pitchFamily="18" charset="0"/>
              </a:rPr>
              <a:t>che deve essere approvato esclusivamente dai Comuni.</a:t>
            </a:r>
          </a:p>
          <a:p>
            <a:endParaRPr lang="it-IT" dirty="0">
              <a:solidFill>
                <a:srgbClr val="1C1C1C"/>
              </a:solidFill>
              <a:latin typeface="Times New Roman" panose="02020603050405020304" pitchFamily="18" charset="0"/>
              <a:cs typeface="Times New Roman" panose="02020603050405020304" pitchFamily="18" charset="0"/>
            </a:endParaRPr>
          </a:p>
          <a:p>
            <a:pPr algn="just"/>
            <a:r>
              <a:rPr lang="it-IT"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Comune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88258" y="152400"/>
            <a:ext cx="11294129" cy="6529389"/>
          </a:xfrm>
        </p:spPr>
        <p:txBody>
          <a:bodyPr>
            <a:noAutofit/>
          </a:bodyPr>
          <a:lstStyle/>
          <a:p>
            <a:endParaRPr lang="it-IT" sz="1200" b="1" u="sng" dirty="0">
              <a:solidFill>
                <a:srgbClr val="000000"/>
              </a:solidFill>
              <a:latin typeface="Times New Roman" panose="02020603050405020304" pitchFamily="18" charset="0"/>
              <a:ea typeface="+mj-ea"/>
              <a:cs typeface="Times New Roman" panose="02020603050405020304" pitchFamily="18" charset="0"/>
            </a:endParaRPr>
          </a:p>
          <a:p>
            <a:pPr marL="0" indent="0" algn="ctr">
              <a:buNone/>
            </a:pPr>
            <a:r>
              <a:rPr lang="it-IT" sz="1200" b="1" dirty="0">
                <a:solidFill>
                  <a:srgbClr val="000000"/>
                </a:solidFill>
                <a:latin typeface="Times New Roman" panose="02020603050405020304" pitchFamily="18" charset="0"/>
                <a:ea typeface="+mj-ea"/>
                <a:cs typeface="Times New Roman" panose="02020603050405020304" pitchFamily="18" charset="0"/>
              </a:rPr>
              <a:t>I FORNITORI</a:t>
            </a:r>
          </a:p>
          <a:p>
            <a:r>
              <a:rPr lang="it-IT" sz="1100" b="1" u="sng" dirty="0">
                <a:solidFill>
                  <a:srgbClr val="000000"/>
                </a:solidFill>
                <a:latin typeface="Times New Roman" panose="02020603050405020304" pitchFamily="18" charset="0"/>
                <a:ea typeface="+mj-ea"/>
                <a:cs typeface="Times New Roman" panose="02020603050405020304" pitchFamily="18" charset="0"/>
              </a:rPr>
              <a:t>Lotto 1</a:t>
            </a:r>
            <a:r>
              <a:rPr lang="it-IT" sz="1100" dirty="0">
                <a:solidFill>
                  <a:srgbClr val="000000"/>
                </a:solidFill>
                <a:latin typeface="Times New Roman" panose="02020603050405020304" pitchFamily="18" charset="0"/>
                <a:ea typeface="+mj-ea"/>
                <a:cs typeface="Times New Roman" panose="02020603050405020304" pitchFamily="18" charset="0"/>
              </a:rPr>
              <a:t> – CIG 8151981B86: TRASPORTO SCOLASTICO COMUNI DI ACQUASANTA TERME (AP), AMANDOLA (FM), FORCE (AP) e PALMIANO (AP)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SCOPPIO</a:t>
            </a:r>
          </a:p>
          <a:p>
            <a:r>
              <a:rPr lang="it-IT" sz="1100" b="1" u="sng" dirty="0">
                <a:solidFill>
                  <a:srgbClr val="000000"/>
                </a:solidFill>
                <a:latin typeface="Times New Roman" panose="02020603050405020304" pitchFamily="18" charset="0"/>
                <a:ea typeface="+mj-ea"/>
                <a:cs typeface="Times New Roman" panose="02020603050405020304" pitchFamily="18" charset="0"/>
              </a:rPr>
              <a:t>Lotto 2</a:t>
            </a:r>
            <a:r>
              <a:rPr lang="it-IT" sz="1100" b="1" dirty="0">
                <a:solidFill>
                  <a:srgbClr val="000000"/>
                </a:solidFill>
                <a:latin typeface="Times New Roman" panose="02020603050405020304" pitchFamily="18" charset="0"/>
                <a:ea typeface="+mj-ea"/>
                <a:cs typeface="Times New Roman" panose="02020603050405020304" pitchFamily="18" charset="0"/>
              </a:rPr>
              <a:t> – </a:t>
            </a:r>
            <a:r>
              <a:rPr lang="it-IT" sz="1100" dirty="0">
                <a:solidFill>
                  <a:srgbClr val="000000"/>
                </a:solidFill>
                <a:latin typeface="Times New Roman" panose="02020603050405020304" pitchFamily="18" charset="0"/>
                <a:ea typeface="+mj-ea"/>
                <a:cs typeface="Times New Roman" panose="02020603050405020304" pitchFamily="18" charset="0"/>
              </a:rPr>
              <a:t>CIG 8151982C59: TRASPORTO SCOLASTICO COMUNI DI ASCOLI PICENO (AP), FOLIGNANO (AP), APPIGNANO DEL TRONTO (AP) e CASTEL DI LAMA (AP)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TUNDO VINCENZO SPA</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r>
              <a:rPr lang="it-IT" sz="1100" b="1" u="sng" dirty="0">
                <a:solidFill>
                  <a:srgbClr val="000000"/>
                </a:solidFill>
                <a:latin typeface="Times New Roman" panose="02020603050405020304" pitchFamily="18" charset="0"/>
                <a:ea typeface="+mj-ea"/>
                <a:cs typeface="Times New Roman" panose="02020603050405020304" pitchFamily="18" charset="0"/>
              </a:rPr>
              <a:t>Lotto 3</a:t>
            </a:r>
            <a:r>
              <a:rPr lang="it-IT" sz="1100" dirty="0">
                <a:solidFill>
                  <a:srgbClr val="000000"/>
                </a:solidFill>
                <a:latin typeface="Times New Roman" panose="02020603050405020304" pitchFamily="18" charset="0"/>
                <a:ea typeface="+mj-ea"/>
                <a:cs typeface="Times New Roman" panose="02020603050405020304" pitchFamily="18" charset="0"/>
              </a:rPr>
              <a:t> – CIG 8151984DFF: TRASPORTO SCOLASTICO COMUNI DI CUPRA MARITTIMA (AP), GROTTAMMARE (AP), MONTEPRANDONE (AP) e SAN BENEDETTO DEL TRONTO (AP)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rPr>
              <a:t>TURISMO FRATARCANGELI COCCO DI COCCO FRATARCANGELI VINCENZINA &amp; C. S.A.S.</a:t>
            </a:r>
          </a:p>
          <a:p>
            <a:r>
              <a:rPr lang="it-IT" sz="1100" b="1" u="sng" dirty="0">
                <a:solidFill>
                  <a:srgbClr val="000000"/>
                </a:solidFill>
                <a:latin typeface="Times New Roman" panose="02020603050405020304" pitchFamily="18" charset="0"/>
                <a:ea typeface="+mj-ea"/>
                <a:cs typeface="Times New Roman" panose="02020603050405020304" pitchFamily="18" charset="0"/>
              </a:rPr>
              <a:t>Lotto 4</a:t>
            </a:r>
            <a:r>
              <a:rPr lang="it-IT" sz="1100" dirty="0">
                <a:solidFill>
                  <a:srgbClr val="000000"/>
                </a:solidFill>
                <a:latin typeface="Times New Roman" panose="02020603050405020304" pitchFamily="18" charset="0"/>
                <a:ea typeface="+mj-ea"/>
                <a:cs typeface="Times New Roman" panose="02020603050405020304" pitchFamily="18" charset="0"/>
              </a:rPr>
              <a:t> – CIG 8151985ED2: TRASPORTO SCOLASTICO COMUNI DI MONTERUBBIANO(FM), ORTEZZANO(FM), PETRITOLI (FM), MAGLIANO DI TENNA (FM), MONTE URANO (FM), MONTECOSARO(MC), PORTO SAN GIORGIO(FM), SANT'ELPIDIO A MARE (FM) e MONTE GIBERTO (FM)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TUNDO VINCENZO SPA</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r>
              <a:rPr lang="it-IT" sz="1100" b="1" u="sng" dirty="0">
                <a:solidFill>
                  <a:srgbClr val="000000"/>
                </a:solidFill>
                <a:latin typeface="Times New Roman" panose="02020603050405020304" pitchFamily="18" charset="0"/>
                <a:ea typeface="+mj-ea"/>
                <a:cs typeface="Times New Roman" panose="02020603050405020304" pitchFamily="18" charset="0"/>
              </a:rPr>
              <a:t>Lotto 5</a:t>
            </a:r>
            <a:r>
              <a:rPr lang="it-IT" sz="1100" dirty="0">
                <a:solidFill>
                  <a:srgbClr val="000000"/>
                </a:solidFill>
                <a:latin typeface="Times New Roman" panose="02020603050405020304" pitchFamily="18" charset="0"/>
                <a:ea typeface="+mj-ea"/>
                <a:cs typeface="Times New Roman" panose="02020603050405020304" pitchFamily="18" charset="0"/>
              </a:rPr>
              <a:t> – CIG 8151986FA5: TRASPORTO SCOLASTICO COMUNE DI FALERONE e MONTE VIDON CORRADO (MC), MACERATA (MC), SAN GINESIO (MC), SAN SEVERINO MARCHE (MC) e SERVIGLIANO (FM)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TPL MARCHE</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pPr lvl="0"/>
            <a:r>
              <a:rPr lang="it-IT" sz="1100" b="1" u="sng" dirty="0">
                <a:solidFill>
                  <a:srgbClr val="000000"/>
                </a:solidFill>
                <a:latin typeface="Times New Roman" panose="02020603050405020304" pitchFamily="18" charset="0"/>
                <a:ea typeface="+mj-ea"/>
                <a:cs typeface="Times New Roman" panose="02020603050405020304" pitchFamily="18" charset="0"/>
              </a:rPr>
              <a:t>Lotto 6</a:t>
            </a:r>
            <a:r>
              <a:rPr lang="it-IT" sz="1100" dirty="0">
                <a:solidFill>
                  <a:srgbClr val="000000"/>
                </a:solidFill>
                <a:latin typeface="Times New Roman" panose="02020603050405020304" pitchFamily="18" charset="0"/>
                <a:ea typeface="+mj-ea"/>
                <a:cs typeface="Times New Roman" panose="02020603050405020304" pitchFamily="18" charset="0"/>
              </a:rPr>
              <a:t> – CIG 815198707D: TRASPORTO SCOLASTICO COMUNE DI USSITA (MC)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TPL MARCHE</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r>
              <a:rPr lang="it-IT" sz="1100" b="1" u="sng" dirty="0">
                <a:solidFill>
                  <a:srgbClr val="000000"/>
                </a:solidFill>
                <a:latin typeface="Times New Roman" panose="02020603050405020304" pitchFamily="18" charset="0"/>
                <a:ea typeface="+mj-ea"/>
                <a:cs typeface="Times New Roman" panose="02020603050405020304" pitchFamily="18" charset="0"/>
              </a:rPr>
              <a:t>Lotto 7</a:t>
            </a:r>
            <a:r>
              <a:rPr lang="it-IT" sz="1100" dirty="0">
                <a:solidFill>
                  <a:srgbClr val="000000"/>
                </a:solidFill>
                <a:latin typeface="Times New Roman" panose="02020603050405020304" pitchFamily="18" charset="0"/>
                <a:ea typeface="+mj-ea"/>
                <a:cs typeface="Times New Roman" panose="02020603050405020304" pitchFamily="18" charset="0"/>
              </a:rPr>
              <a:t> – CIG 8151988150: TRASPORTO SCOLASTICO COMUNI DIPORTO RECANATI (MC), CAMERANO (AN), CASTELFIDARDO (AN), FILOTTRANO (AN), LORETO (AN), CAMERATA PICENA (AN), CHIARAVALLE (AN), FALCONARA MARITTIMA (AN) e MONTE SAN VITO (AN)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TUNDO VINCENZO SPA</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pPr lvl="0"/>
            <a:r>
              <a:rPr lang="it-IT" sz="1100" b="1" u="sng" dirty="0">
                <a:solidFill>
                  <a:srgbClr val="000000"/>
                </a:solidFill>
                <a:latin typeface="Times New Roman" panose="02020603050405020304" pitchFamily="18" charset="0"/>
                <a:ea typeface="+mj-ea"/>
                <a:cs typeface="Times New Roman" panose="02020603050405020304" pitchFamily="18" charset="0"/>
              </a:rPr>
              <a:t>Lotto 8</a:t>
            </a:r>
            <a:r>
              <a:rPr lang="it-IT" sz="1100" dirty="0">
                <a:solidFill>
                  <a:srgbClr val="000000"/>
                </a:solidFill>
                <a:latin typeface="Times New Roman" panose="02020603050405020304" pitchFamily="18" charset="0"/>
                <a:ea typeface="+mj-ea"/>
                <a:cs typeface="Times New Roman" panose="02020603050405020304" pitchFamily="18" charset="0"/>
              </a:rPr>
              <a:t> – CIG 81519902F6: TRASPORTO SCOLASTICO COMUNI DI ARCEVIA (AN), CASTELLEONE DI SUASA (AN), CORINALDO (AN), MONTECAROTTO (AN), TRECASTELLI (AN), CAGLI (PU), SERRA SANT'ABBONDIO (PU) e PIOBBICO (PU)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TPL MARCHE</a:t>
            </a:r>
            <a:endParaRPr lang="it-IT" sz="1100" b="1" u="sng" dirty="0">
              <a:solidFill>
                <a:srgbClr val="000000"/>
              </a:solidFill>
              <a:latin typeface="Times New Roman" panose="02020603050405020304" pitchFamily="18" charset="0"/>
              <a:ea typeface="+mj-ea"/>
              <a:cs typeface="Times New Roman" panose="02020603050405020304" pitchFamily="18" charset="0"/>
            </a:endParaRPr>
          </a:p>
          <a:p>
            <a:r>
              <a:rPr lang="it-IT" sz="1100" b="1" u="sng" dirty="0">
                <a:solidFill>
                  <a:srgbClr val="000000"/>
                </a:solidFill>
                <a:latin typeface="Times New Roman" panose="02020603050405020304" pitchFamily="18" charset="0"/>
                <a:ea typeface="+mj-ea"/>
                <a:cs typeface="Times New Roman" panose="02020603050405020304" pitchFamily="18" charset="0"/>
              </a:rPr>
              <a:t>Lotto 9</a:t>
            </a:r>
            <a:r>
              <a:rPr lang="it-IT" sz="1100" dirty="0">
                <a:solidFill>
                  <a:srgbClr val="000000"/>
                </a:solidFill>
                <a:latin typeface="Times New Roman" panose="02020603050405020304" pitchFamily="18" charset="0"/>
                <a:ea typeface="+mj-ea"/>
                <a:cs typeface="Times New Roman" panose="02020603050405020304" pitchFamily="18" charset="0"/>
              </a:rPr>
              <a:t> – CIG 81519913C9: TRASPORTO SCOLASTICO COMUNI DI FANO (PU), GABICCE MARE (PU) e PESARO (PU)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TUNDO VINCENZO SPA</a:t>
            </a:r>
            <a:endParaRPr lang="it-IT" sz="1100" dirty="0">
              <a:solidFill>
                <a:srgbClr val="000000"/>
              </a:solidFill>
              <a:latin typeface="Times New Roman" panose="02020603050405020304" pitchFamily="18" charset="0"/>
              <a:ea typeface="+mj-ea"/>
              <a:cs typeface="Times New Roman" panose="02020603050405020304" pitchFamily="18" charset="0"/>
            </a:endParaRPr>
          </a:p>
          <a:p>
            <a:pPr algn="just"/>
            <a:r>
              <a:rPr lang="it-IT" sz="1100" b="1" u="sng"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Lotto 10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CIG 815199356F: TRASPORTO SCOLASTICO COMUNI DI TAVULLIA (PU), MONTELABBATE (PU), CARTOCETO (PU), COLLI AL METAURO (PU), ISOLA DEL PIANO (PU), MONTEFELCINO (PU), MONTE GRIMANO TERME (PU) e VALLEFOGLIA (PU) 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TUNDO VINCENZO SPA</a:t>
            </a:r>
          </a:p>
          <a:p>
            <a:pPr marL="0" indent="0" algn="just">
              <a:buNone/>
            </a:pP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Gli ulteriori Comuni che hanno manifestato l’intenzione di aderire alla Convenzione e che sono stati conseguentemente inseriti nel lotto territorialmente più vicino o, in caso di equidistanza, nel lotto economicamente più conveniente, sono i seguenti: Comune di Massignano: Lotto 3, Comune di Mogliano: Lotto 5, Comune di Montemarciano: Lotto 7, Comune di Serra de’ Conti: Lotto 8, Comune di San Paolo di Jesi: Lotto 8, Comune di San Costanzo: Lotto 9, Comune di Gradara: Lotto 9.</a:t>
            </a:r>
            <a:endParaRPr lang="it-IT" sz="1200" b="1" u="sng"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lvl="0" algn="ctr">
              <a:buFont typeface="Wingdings" panose="05000000000000000000" pitchFamily="2" charset="2"/>
              <a:buChar char="Ø"/>
            </a:pPr>
            <a:r>
              <a:rPr lang="it-IT" sz="1400" b="1" dirty="0">
                <a:solidFill>
                  <a:srgbClr val="000000"/>
                </a:solidFill>
                <a:latin typeface="Times New Roman" panose="02020603050405020304" pitchFamily="18" charset="0"/>
                <a:cs typeface="Times New Roman" panose="02020603050405020304" pitchFamily="18" charset="0"/>
              </a:rPr>
              <a:t>N.B.: I contatti dei Fornitori sono presenti nell’</a:t>
            </a:r>
            <a:r>
              <a:rPr lang="it-IT" sz="1400" b="1" u="sng" dirty="0">
                <a:solidFill>
                  <a:srgbClr val="000000"/>
                </a:solidFill>
                <a:latin typeface="Times New Roman" panose="02020603050405020304" pitchFamily="18" charset="0"/>
                <a:cs typeface="Times New Roman" panose="02020603050405020304" pitchFamily="18" charset="0"/>
              </a:rPr>
              <a:t>Allegato CONTATTI FORNITORI</a:t>
            </a: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fontScale="90000"/>
          </a:bodyPr>
          <a:lstStyle/>
          <a:p>
            <a:pPr algn="ctr"/>
            <a:r>
              <a:rPr lang="it-IT" sz="2800" dirty="0">
                <a:solidFill>
                  <a:srgbClr val="000000"/>
                </a:solidFill>
                <a:latin typeface="Times New Roman" panose="02020603050405020304" pitchFamily="18" charset="0"/>
                <a:cs typeface="Times New Roman" panose="02020603050405020304" pitchFamily="18" charset="0"/>
              </a:rPr>
              <a:t/>
            </a:r>
            <a:br>
              <a:rPr lang="it-IT" sz="2800" dirty="0">
                <a:solidFill>
                  <a:srgbClr val="000000"/>
                </a:solidFill>
                <a:latin typeface="Times New Roman" panose="02020603050405020304" pitchFamily="18" charset="0"/>
                <a:cs typeface="Times New Roman" panose="02020603050405020304" pitchFamily="18" charset="0"/>
              </a:rPr>
            </a:br>
            <a:r>
              <a:rPr lang="it-IT" sz="2800" dirty="0">
                <a:solidFill>
                  <a:srgbClr val="000000"/>
                </a:solidFill>
                <a:latin typeface="Times New Roman" panose="02020603050405020304" pitchFamily="18" charset="0"/>
                <a:cs typeface="Times New Roman" panose="02020603050405020304" pitchFamily="18" charset="0"/>
              </a:rPr>
              <a:t>OGGETTO DELLA CONVENZIONE</a:t>
            </a:r>
            <a:r>
              <a:rPr lang="it-IT" b="1" dirty="0">
                <a:solidFill>
                  <a:srgbClr val="000000"/>
                </a:solidFill>
                <a:latin typeface="Times New Roman" panose="02020603050405020304" pitchFamily="18" charset="0"/>
                <a:cs typeface="Times New Roman" panose="02020603050405020304" pitchFamily="18" charset="0"/>
              </a:rPr>
              <a:t/>
            </a:r>
            <a:br>
              <a:rPr lang="it-IT" b="1" dirty="0">
                <a:solidFill>
                  <a:srgbClr val="000000"/>
                </a:solidFill>
                <a:latin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C13EF2A-A24F-4AF7-9717-4805137B6A59}"/>
              </a:ext>
            </a:extLst>
          </p:cNvPr>
          <p:cNvSpPr>
            <a:spLocks noGrp="1"/>
          </p:cNvSpPr>
          <p:nvPr>
            <p:ph idx="1"/>
          </p:nvPr>
        </p:nvSpPr>
        <p:spPr>
          <a:xfrm>
            <a:off x="491613" y="2236839"/>
            <a:ext cx="11208774" cy="2099187"/>
          </a:xfrm>
        </p:spPr>
        <p:txBody>
          <a:bodyPr>
            <a:normAutofit/>
          </a:bodyPr>
          <a:lstStyle/>
          <a:p>
            <a:pPr marL="0" lvl="0" indent="0" algn="just">
              <a:lnSpc>
                <a:spcPct val="100000"/>
              </a:lnSpc>
              <a:spcBef>
                <a:spcPts val="0"/>
              </a:spcBef>
              <a:buNone/>
            </a:pPr>
            <a:endParaRPr lang="it-IT" dirty="0">
              <a:solidFill>
                <a:srgbClr val="000000"/>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2400" dirty="0">
                <a:solidFill>
                  <a:srgbClr val="1C1C1C"/>
                </a:solidFill>
                <a:latin typeface="Times New Roman" panose="02020603050405020304" pitchFamily="18" charset="0"/>
                <a:cs typeface="Times New Roman" panose="02020603050405020304" pitchFamily="18" charset="0"/>
              </a:rPr>
              <a:t>Oggetto della Convenzione è l’affidamento del servizio di </a:t>
            </a:r>
            <a:r>
              <a:rPr lang="it-IT" sz="2400" b="1" dirty="0">
                <a:solidFill>
                  <a:srgbClr val="1C1C1C"/>
                </a:solidFill>
                <a:latin typeface="Times New Roman" panose="02020603050405020304" pitchFamily="18" charset="0"/>
                <a:cs typeface="Times New Roman" panose="02020603050405020304" pitchFamily="18" charset="0"/>
              </a:rPr>
              <a:t>trasporto casa-scuola-casa</a:t>
            </a:r>
            <a:r>
              <a:rPr lang="it-IT" sz="2400" dirty="0">
                <a:solidFill>
                  <a:srgbClr val="1C1C1C"/>
                </a:solidFill>
                <a:latin typeface="Times New Roman" panose="02020603050405020304" pitchFamily="18" charset="0"/>
                <a:cs typeface="Times New Roman" panose="02020603050405020304" pitchFamily="18" charset="0"/>
              </a:rPr>
              <a:t>, mediante l’utilizzo di mezzi del Fornitore e/o mediante l’utilizzo di mezzi di proprietà comunale sul/i quale/i verrà costituito il diritto di comodato a favore dell’Operatore economico. </a:t>
            </a:r>
          </a:p>
          <a:p>
            <a:pPr marL="0" lvl="0" indent="0" algn="just">
              <a:lnSpc>
                <a:spcPct val="100000"/>
              </a:lnSpc>
              <a:spcBef>
                <a:spcPts val="0"/>
              </a:spcBef>
              <a:buNone/>
            </a:pPr>
            <a:endParaRPr lang="it-IT" sz="24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it-IT" sz="2400" b="1" dirty="0">
              <a:solidFill>
                <a:srgbClr val="1C1C1C"/>
              </a:solidFill>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8731045" y="4719485"/>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asellaDiTesto 4">
            <a:extLst>
              <a:ext uri="{FF2B5EF4-FFF2-40B4-BE49-F238E27FC236}">
                <a16:creationId xmlns:a16="http://schemas.microsoft.com/office/drawing/2014/main" id="{C6B838D6-EC79-4F3B-A6C0-11CD7F9F8CE7}"/>
              </a:ext>
            </a:extLst>
          </p:cNvPr>
          <p:cNvSpPr txBox="1"/>
          <p:nvPr/>
        </p:nvSpPr>
        <p:spPr>
          <a:xfrm>
            <a:off x="9547123" y="4886631"/>
            <a:ext cx="1736573" cy="369332"/>
          </a:xfrm>
          <a:prstGeom prst="rect">
            <a:avLst/>
          </a:prstGeom>
          <a:noFill/>
        </p:spPr>
        <p:txBody>
          <a:bodyPr wrap="square" rtlCol="0">
            <a:spAutoFit/>
          </a:bodyPr>
          <a:lstStyle/>
          <a:p>
            <a:r>
              <a:rPr lang="en-AU" b="1" i="1" dirty="0"/>
              <a:t>focus</a:t>
            </a:r>
          </a:p>
        </p:txBody>
      </p:sp>
    </p:spTree>
    <p:extLst>
      <p:ext uri="{BB962C8B-B14F-4D97-AF65-F5344CB8AC3E}">
        <p14:creationId xmlns:p14="http://schemas.microsoft.com/office/powerpoint/2010/main" val="4946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C75EC932-0122-4E61-A063-6680F44C0CB9}"/>
              </a:ext>
            </a:extLst>
          </p:cNvPr>
          <p:cNvSpPr/>
          <p:nvPr/>
        </p:nvSpPr>
        <p:spPr>
          <a:xfrm>
            <a:off x="206188" y="474345"/>
            <a:ext cx="11194315" cy="3139321"/>
          </a:xfrm>
          <a:prstGeom prst="rect">
            <a:avLst/>
          </a:prstGeom>
        </p:spPr>
        <p:txBody>
          <a:bodyPr wrap="square">
            <a:spAutoFit/>
          </a:bodyPr>
          <a:lstStyle/>
          <a:p>
            <a:endParaRPr lang="it-IT"/>
          </a:p>
          <a:p>
            <a:endParaRPr lang="it-IT"/>
          </a:p>
          <a:p>
            <a:endParaRPr lang="it-IT"/>
          </a:p>
          <a:p>
            <a:endParaRPr lang="it-IT"/>
          </a:p>
          <a:p>
            <a:endParaRPr lang="it-IT"/>
          </a:p>
          <a:p>
            <a:endParaRPr lang="it-IT"/>
          </a:p>
          <a:p>
            <a:endParaRPr lang="it-IT"/>
          </a:p>
          <a:p>
            <a:endParaRPr lang="it-IT"/>
          </a:p>
          <a:p>
            <a:endParaRPr lang="it-IT"/>
          </a:p>
          <a:p>
            <a:endParaRPr lang="it-IT"/>
          </a:p>
          <a:p>
            <a:endParaRPr lang="it-IT" dirty="0"/>
          </a:p>
        </p:txBody>
      </p:sp>
      <p:sp>
        <p:nvSpPr>
          <p:cNvPr id="7" name="Rettangolo 6">
            <a:extLst>
              <a:ext uri="{FF2B5EF4-FFF2-40B4-BE49-F238E27FC236}">
                <a16:creationId xmlns:a16="http://schemas.microsoft.com/office/drawing/2014/main" id="{6752E90D-94E5-44A7-8EC5-CAE5111FB5A0}"/>
              </a:ext>
            </a:extLst>
          </p:cNvPr>
          <p:cNvSpPr/>
          <p:nvPr/>
        </p:nvSpPr>
        <p:spPr>
          <a:xfrm>
            <a:off x="368711" y="474344"/>
            <a:ext cx="11179276" cy="10033516"/>
          </a:xfrm>
          <a:prstGeom prst="rect">
            <a:avLst/>
          </a:prstGeom>
        </p:spPr>
        <p:txBody>
          <a:bodyPr wrap="square">
            <a:spAutoFit/>
          </a:bodyPr>
          <a:lstStyle/>
          <a:p>
            <a:pPr algn="ctr"/>
            <a:r>
              <a:rPr lang="it-IT" b="1" u="sng" dirty="0">
                <a:latin typeface="Times New Roman" panose="02020603050405020304" pitchFamily="18" charset="0"/>
                <a:cs typeface="Times New Roman" panose="02020603050405020304" pitchFamily="18" charset="0"/>
              </a:rPr>
              <a:t>IL SERVIZIO DI TRASPORTO CASA – SCUOLA – CASA</a:t>
            </a:r>
          </a:p>
          <a:p>
            <a:pPr algn="just"/>
            <a:endParaRPr lang="it-IT" sz="1600"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Consiste nell’attività di trasporto di alunni, compresi quelli con disabilità, frequentanti le scuole dell’infanzia, primarie e secondarie di primo grado ed eventualmente, secondo grado, nonché il trasporto dei loro beni, secondo quanto stabilito nel “Piano di trasporto annuale” di ciascun Comune.</a:t>
            </a:r>
          </a:p>
          <a:p>
            <a:pPr algn="just"/>
            <a:endParaRPr lang="it-IT" b="1" dirty="0">
              <a:solidFill>
                <a:srgbClr val="000000"/>
              </a:solidFill>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servizio inizia con la salita a bordo del primo utente presso la prima fermata della linea di trasporto stabilita nel Piano di trasporto annuale e termina con la discesa dell’ultimo utente nel luogo dell’ultima fermata; nella linea non viene computato il tragitto dalla rimessa del mezzo adibito al trasporto, fino alla prima fermata e dall’ultima fermata alla rimessa.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servizio di trasporto casa-scuola-casa verrà eseguito con scuolabus messi a disposizione dal Fornitore ad eccezione del caso in cui il Comune abbia scuolabus di proprietà sul/i quale/i verrà costituito il diritto di comodato a favore del Fornitore.</a:t>
            </a:r>
          </a:p>
          <a:p>
            <a:pPr algn="just"/>
            <a:endParaRPr lang="it-IT" dirty="0">
              <a:latin typeface="Times New Roman" panose="02020603050405020304" pitchFamily="18" charset="0"/>
              <a:cs typeface="Times New Roman" panose="02020603050405020304" pitchFamily="18" charset="0"/>
            </a:endParaRPr>
          </a:p>
          <a:p>
            <a:pPr algn="just"/>
            <a:r>
              <a:rPr lang="it-IT" b="1" dirty="0">
                <a:latin typeface="Times New Roman" panose="02020603050405020304" pitchFamily="18" charset="0"/>
                <a:cs typeface="Times New Roman" panose="02020603050405020304" pitchFamily="18" charset="0"/>
              </a:rPr>
              <a:t>Modalità di remunerazione: </a:t>
            </a:r>
            <a:r>
              <a:rPr lang="it-IT" b="1" dirty="0">
                <a:solidFill>
                  <a:srgbClr val="000000"/>
                </a:solidFill>
                <a:latin typeface="Times New Roman" panose="02020603050405020304" pitchFamily="18" charset="0"/>
                <a:cs typeface="Times New Roman" panose="02020603050405020304" pitchFamily="18" charset="0"/>
              </a:rPr>
              <a:t>per detto servizio il Comune corrisponderà il prezzo al Km offerto in sede di gara dal Fornitore. Il servizio avrà un distinto prezzo al Km, a seconda che sia svolto con veicolo fornito dal Fornitore oppure con scuolabus di proprietà comunale.</a:t>
            </a: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61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491" y="297500"/>
            <a:ext cx="11995688" cy="6278642"/>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CARATTERISTICHE PECULIARI DEL SERVIZIO</a:t>
            </a:r>
          </a:p>
          <a:p>
            <a:pPr lvl="0" algn="ctr"/>
            <a:endParaRPr lang="it-IT" sz="1600" b="1" u="sng" dirty="0">
              <a:solidFill>
                <a:srgbClr val="000000"/>
              </a:solidFill>
              <a:latin typeface="Times New Roman" panose="02020603050405020304" pitchFamily="18" charset="0"/>
              <a:cs typeface="Times New Roman" panose="02020603050405020304" pitchFamily="18" charset="0"/>
            </a:endParaRPr>
          </a:p>
          <a:p>
            <a:pPr lvl="0"/>
            <a:r>
              <a:rPr lang="it-IT" b="1" dirty="0">
                <a:solidFill>
                  <a:srgbClr val="000000"/>
                </a:solidFill>
                <a:latin typeface="Times New Roman" panose="02020603050405020304" pitchFamily="18" charset="0"/>
                <a:cs typeface="Times New Roman" panose="02020603050405020304" pitchFamily="18" charset="0"/>
              </a:rPr>
              <a:t>1) veicoli impiegati nel servizio con sistema di alimentazione a basso impatto ambientale</a:t>
            </a:r>
            <a:endParaRPr lang="it-IT" sz="2000" b="1" dirty="0">
              <a:solidFill>
                <a:srgbClr val="000000"/>
              </a:solidFill>
              <a:latin typeface="Times New Roman" panose="02020603050405020304" pitchFamily="18" charset="0"/>
              <a:cs typeface="Times New Roman" panose="02020603050405020304" pitchFamily="18" charset="0"/>
            </a:endParaRPr>
          </a:p>
          <a:p>
            <a:endParaRPr lang="it-IT" u="sng" dirty="0">
              <a:solidFill>
                <a:srgbClr val="000000"/>
              </a:solidFill>
              <a:latin typeface="Times New Roman" panose="02020603050405020304" pitchFamily="18" charset="0"/>
              <a:cs typeface="Times New Roman" panose="02020603050405020304" pitchFamily="18" charset="0"/>
            </a:endParaRPr>
          </a:p>
          <a:p>
            <a:r>
              <a:rPr lang="it-IT" sz="1700" u="sng" dirty="0">
                <a:solidFill>
                  <a:srgbClr val="000000"/>
                </a:solidFill>
                <a:latin typeface="Times New Roman" panose="02020603050405020304" pitchFamily="18" charset="0"/>
                <a:cs typeface="Times New Roman" panose="02020603050405020304" pitchFamily="18" charset="0"/>
              </a:rPr>
              <a:t>Lotto 1</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SCOPPIO – 0% </a:t>
            </a:r>
          </a:p>
          <a:p>
            <a:r>
              <a:rPr lang="it-IT" sz="1700" u="sng" dirty="0">
                <a:solidFill>
                  <a:srgbClr val="000000"/>
                </a:solidFill>
                <a:latin typeface="Times New Roman" panose="02020603050405020304" pitchFamily="18" charset="0"/>
                <a:cs typeface="Times New Roman" panose="02020603050405020304" pitchFamily="18" charset="0"/>
              </a:rPr>
              <a:t>Lotto 2</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TUNDO VINCENZO SPA – 100%</a:t>
            </a:r>
            <a:endParaRPr lang="it-IT" sz="1700" u="sng" dirty="0">
              <a:solidFill>
                <a:srgbClr val="000000"/>
              </a:solidFill>
              <a:latin typeface="Times New Roman" panose="02020603050405020304" pitchFamily="18" charset="0"/>
              <a:cs typeface="Times New Roman" panose="02020603050405020304" pitchFamily="18" charset="0"/>
            </a:endParaRPr>
          </a:p>
          <a:p>
            <a:r>
              <a:rPr lang="it-IT" sz="1700" u="sng" dirty="0">
                <a:solidFill>
                  <a:srgbClr val="000000"/>
                </a:solidFill>
                <a:latin typeface="Times New Roman" panose="02020603050405020304" pitchFamily="18" charset="0"/>
                <a:cs typeface="Times New Roman" panose="02020603050405020304" pitchFamily="18" charset="0"/>
              </a:rPr>
              <a:t>Lotto 3</a:t>
            </a:r>
            <a:r>
              <a:rPr lang="it-IT" sz="1700" dirty="0">
                <a:solidFill>
                  <a:srgbClr val="000000"/>
                </a:solidFill>
                <a:latin typeface="Times New Roman" panose="02020603050405020304" pitchFamily="18" charset="0"/>
                <a:cs typeface="Times New Roman" panose="02020603050405020304" pitchFamily="18" charset="0"/>
              </a:rPr>
              <a:t> -TURISMO FRATARCANGELI – 60%</a:t>
            </a:r>
          </a:p>
          <a:p>
            <a:r>
              <a:rPr lang="it-IT" sz="1700" u="sng" dirty="0">
                <a:solidFill>
                  <a:srgbClr val="000000"/>
                </a:solidFill>
                <a:latin typeface="Times New Roman" panose="02020603050405020304" pitchFamily="18" charset="0"/>
                <a:cs typeface="Times New Roman" panose="02020603050405020304" pitchFamily="18" charset="0"/>
              </a:rPr>
              <a:t>Lotto 4</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TUNDO VINCENZO SPA – 100 %</a:t>
            </a:r>
            <a:endParaRPr lang="it-IT" sz="1700" u="sng" dirty="0">
              <a:solidFill>
                <a:srgbClr val="000000"/>
              </a:solidFill>
              <a:latin typeface="Times New Roman" panose="02020603050405020304" pitchFamily="18" charset="0"/>
              <a:cs typeface="Times New Roman" panose="02020603050405020304" pitchFamily="18" charset="0"/>
            </a:endParaRPr>
          </a:p>
          <a:p>
            <a:r>
              <a:rPr lang="it-IT" sz="1700" u="sng" dirty="0">
                <a:solidFill>
                  <a:srgbClr val="000000"/>
                </a:solidFill>
                <a:latin typeface="Times New Roman" panose="02020603050405020304" pitchFamily="18" charset="0"/>
                <a:cs typeface="Times New Roman" panose="02020603050405020304" pitchFamily="18" charset="0"/>
              </a:rPr>
              <a:t>Lotto 5</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MARCHE – 80%</a:t>
            </a:r>
            <a:endParaRPr lang="it-IT" sz="1700" u="sng" dirty="0">
              <a:solidFill>
                <a:srgbClr val="000000"/>
              </a:solidFill>
              <a:latin typeface="Times New Roman" panose="02020603050405020304" pitchFamily="18" charset="0"/>
              <a:cs typeface="Times New Roman" panose="02020603050405020304" pitchFamily="18" charset="0"/>
            </a:endParaRPr>
          </a:p>
          <a:p>
            <a:pPr lvl="0"/>
            <a:r>
              <a:rPr lang="it-IT" sz="1700" u="sng" dirty="0">
                <a:solidFill>
                  <a:srgbClr val="000000"/>
                </a:solidFill>
                <a:latin typeface="Times New Roman" panose="02020603050405020304" pitchFamily="18" charset="0"/>
                <a:cs typeface="Times New Roman" panose="02020603050405020304" pitchFamily="18" charset="0"/>
              </a:rPr>
              <a:t>Lotto 6</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MARCHE – 80%</a:t>
            </a:r>
            <a:endParaRPr lang="it-IT" sz="1700" u="sng" dirty="0">
              <a:solidFill>
                <a:srgbClr val="000000"/>
              </a:solidFill>
              <a:latin typeface="Times New Roman" panose="02020603050405020304" pitchFamily="18" charset="0"/>
              <a:cs typeface="Times New Roman" panose="02020603050405020304" pitchFamily="18" charset="0"/>
            </a:endParaRPr>
          </a:p>
          <a:p>
            <a:r>
              <a:rPr lang="it-IT" sz="1700" u="sng" dirty="0">
                <a:solidFill>
                  <a:srgbClr val="000000"/>
                </a:solidFill>
                <a:latin typeface="Times New Roman" panose="02020603050405020304" pitchFamily="18" charset="0"/>
                <a:cs typeface="Times New Roman" panose="02020603050405020304" pitchFamily="18" charset="0"/>
              </a:rPr>
              <a:t>Lotto 7</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TUNDO VINCENZO SPA – 100%</a:t>
            </a:r>
            <a:endParaRPr lang="it-IT" sz="1700" u="sng" dirty="0">
              <a:solidFill>
                <a:srgbClr val="000000"/>
              </a:solidFill>
              <a:latin typeface="Times New Roman" panose="02020603050405020304" pitchFamily="18" charset="0"/>
              <a:cs typeface="Times New Roman" panose="02020603050405020304" pitchFamily="18" charset="0"/>
            </a:endParaRPr>
          </a:p>
          <a:p>
            <a:pPr lvl="0"/>
            <a:r>
              <a:rPr lang="it-IT" sz="1700" u="sng" dirty="0">
                <a:solidFill>
                  <a:srgbClr val="000000"/>
                </a:solidFill>
                <a:latin typeface="Times New Roman" panose="02020603050405020304" pitchFamily="18" charset="0"/>
                <a:cs typeface="Times New Roman" panose="02020603050405020304" pitchFamily="18" charset="0"/>
              </a:rPr>
              <a:t>Lotto 8</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MARCHE – 80%</a:t>
            </a:r>
            <a:endParaRPr lang="it-IT" sz="1700" u="sng" dirty="0">
              <a:solidFill>
                <a:srgbClr val="000000"/>
              </a:solidFill>
              <a:latin typeface="Times New Roman" panose="02020603050405020304" pitchFamily="18" charset="0"/>
              <a:cs typeface="Times New Roman" panose="02020603050405020304" pitchFamily="18" charset="0"/>
            </a:endParaRPr>
          </a:p>
          <a:p>
            <a:r>
              <a:rPr lang="it-IT" sz="1700" u="sng" dirty="0">
                <a:solidFill>
                  <a:srgbClr val="000000"/>
                </a:solidFill>
                <a:latin typeface="Times New Roman" panose="02020603050405020304" pitchFamily="18" charset="0"/>
                <a:cs typeface="Times New Roman" panose="02020603050405020304" pitchFamily="18" charset="0"/>
              </a:rPr>
              <a:t>Lotto 9</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TUNDO VINCENZO SPA – 100%</a:t>
            </a:r>
            <a:endParaRPr lang="it-IT" sz="1700" dirty="0">
              <a:solidFill>
                <a:srgbClr val="000000"/>
              </a:solidFill>
              <a:latin typeface="Times New Roman" panose="02020603050405020304" pitchFamily="18" charset="0"/>
              <a:cs typeface="Times New Roman" panose="02020603050405020304" pitchFamily="18" charset="0"/>
            </a:endParaRPr>
          </a:p>
          <a:p>
            <a:pPr algn="just"/>
            <a:r>
              <a:rPr lang="it-IT" sz="1700" u="sng"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Lotto 10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TUNDO VINCENZO SPA – 100%</a:t>
            </a:r>
          </a:p>
          <a:p>
            <a:pPr algn="just"/>
            <a:endParaRPr lang="it-IT"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endParaRPr>
          </a:p>
          <a:p>
            <a:pPr algn="just"/>
            <a:r>
              <a:rPr lang="it-IT" b="1" dirty="0">
                <a:latin typeface="Times New Roman" panose="02020603050405020304" pitchFamily="18" charset="0"/>
                <a:cs typeface="Times New Roman" panose="02020603050405020304" pitchFamily="18" charset="0"/>
              </a:rPr>
              <a:t>2) visualizzazione da parte del genitore dell’eventuale ritardo del veicolo sul quale deve salire a bordo il figlio</a:t>
            </a:r>
          </a:p>
          <a:p>
            <a:pPr algn="just"/>
            <a:r>
              <a:rPr lang="it-IT" b="1" dirty="0">
                <a:latin typeface="Times New Roman" panose="02020603050405020304" pitchFamily="18" charset="0"/>
                <a:cs typeface="Times New Roman" panose="02020603050405020304" pitchFamily="18" charset="0"/>
              </a:rPr>
              <a:t>3) monitoraggio in tempo reale, da parte del genitore, del percorso del veicolo a bordo del quale si trova il figlio</a:t>
            </a:r>
          </a:p>
          <a:p>
            <a:pPr algn="just"/>
            <a:r>
              <a:rPr lang="it-IT" b="1" dirty="0">
                <a:latin typeface="Times New Roman" panose="02020603050405020304" pitchFamily="18" charset="0"/>
                <a:cs typeface="Times New Roman" panose="02020603050405020304" pitchFamily="18" charset="0"/>
              </a:rPr>
              <a:t>4) monitoraggio in tempo reale, da parte della scuola, del complesso dei veicoli che effettuano il servizio</a:t>
            </a:r>
          </a:p>
          <a:p>
            <a:pPr algn="just"/>
            <a:r>
              <a:rPr lang="it-IT" b="1" dirty="0">
                <a:latin typeface="Times New Roman" panose="02020603050405020304" pitchFamily="18" charset="0"/>
                <a:cs typeface="Times New Roman" panose="02020603050405020304" pitchFamily="18" charset="0"/>
              </a:rPr>
              <a:t>5) invio di un avviso tempestivo al genitore in concomitanza con eventi particolari</a:t>
            </a:r>
          </a:p>
          <a:p>
            <a:pPr algn="just"/>
            <a:r>
              <a:rPr lang="it-IT" b="1" dirty="0">
                <a:latin typeface="Times New Roman" panose="02020603050405020304" pitchFamily="18" charset="0"/>
                <a:cs typeface="Times New Roman" panose="02020603050405020304" pitchFamily="18" charset="0"/>
              </a:rPr>
              <a:t>6) invio di avviso tempestivo alla scuola in concomitanza con eventi particolari</a:t>
            </a:r>
          </a:p>
          <a:p>
            <a:pPr algn="just"/>
            <a:r>
              <a:rPr lang="it-IT" b="1" dirty="0">
                <a:latin typeface="Times New Roman" panose="02020603050405020304" pitchFamily="18" charset="0"/>
                <a:cs typeface="Times New Roman" panose="02020603050405020304" pitchFamily="18" charset="0"/>
              </a:rPr>
              <a:t>7) monitoraggio da parte del genitore, della salita e della discesa del bambino</a:t>
            </a:r>
          </a:p>
          <a:p>
            <a:pPr algn="just"/>
            <a:r>
              <a:rPr lang="it-IT" b="1" dirty="0">
                <a:latin typeface="Times New Roman" panose="02020603050405020304" pitchFamily="18" charset="0"/>
                <a:cs typeface="Times New Roman" panose="02020603050405020304" pitchFamily="18" charset="0"/>
              </a:rPr>
              <a:t>8) credenziali di accesso al sistema di trasporto intelligente da parte dei genitori in modo autonomo. </a:t>
            </a:r>
          </a:p>
          <a:p>
            <a:pPr algn="just"/>
            <a:r>
              <a:rPr lang="it-IT" b="1" dirty="0">
                <a:latin typeface="Times New Roman" panose="02020603050405020304" pitchFamily="18" charset="0"/>
                <a:cs typeface="Times New Roman" panose="02020603050405020304" pitchFamily="18" charset="0"/>
              </a:rPr>
              <a:t>9) consultazione delle statistiche del servizio quali i km percorsi per singola linea ad una certa data, da parte del Comune </a:t>
            </a:r>
            <a:endParaRPr lang="it-IT" b="1"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42145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a:bodyPr>
          <a:lstStyle/>
          <a:p>
            <a:pPr algn="ctr"/>
            <a:r>
              <a:rPr lang="it-IT" sz="2800" dirty="0">
                <a:solidFill>
                  <a:srgbClr val="000000"/>
                </a:solidFill>
                <a:latin typeface="Times New Roman" panose="02020603050405020304" pitchFamily="18" charset="0"/>
                <a:cs typeface="Times New Roman" panose="02020603050405020304" pitchFamily="18" charset="0"/>
              </a:rPr>
              <a:t>SERVIZI ACCESSORI</a:t>
            </a:r>
            <a:endParaRPr lang="it-IT" dirty="0"/>
          </a:p>
        </p:txBody>
      </p:sp>
      <p:sp>
        <p:nvSpPr>
          <p:cNvPr id="6" name="CasellaDiTesto 5">
            <a:extLst>
              <a:ext uri="{FF2B5EF4-FFF2-40B4-BE49-F238E27FC236}">
                <a16:creationId xmlns:a16="http://schemas.microsoft.com/office/drawing/2014/main" id="{29F02199-C350-4638-AE24-6EBFFB64FA30}"/>
              </a:ext>
            </a:extLst>
          </p:cNvPr>
          <p:cNvSpPr txBox="1"/>
          <p:nvPr/>
        </p:nvSpPr>
        <p:spPr>
          <a:xfrm>
            <a:off x="629265" y="2084548"/>
            <a:ext cx="11238270" cy="2585323"/>
          </a:xfrm>
          <a:prstGeom prst="rect">
            <a:avLst/>
          </a:prstGeom>
          <a:noFill/>
        </p:spPr>
        <p:txBody>
          <a:bodyPr wrap="square">
            <a:spAutoFit/>
          </a:bodyPr>
          <a:lstStyle/>
          <a:p>
            <a:pPr marL="0" indent="0" algn="just">
              <a:lnSpc>
                <a:spcPct val="100000"/>
              </a:lnSpc>
              <a:spcBef>
                <a:spcPts val="0"/>
              </a:spcBef>
              <a:buNone/>
            </a:pPr>
            <a:r>
              <a:rPr lang="it-IT" sz="1800" dirty="0">
                <a:solidFill>
                  <a:srgbClr val="1C1C1C"/>
                </a:solidFill>
                <a:latin typeface="Times New Roman" panose="02020603050405020304" pitchFamily="18" charset="0"/>
                <a:cs typeface="Times New Roman" panose="02020603050405020304" pitchFamily="18" charset="0"/>
              </a:rPr>
              <a:t>E’ altresì oggetto della Convenzione l’affidamento di uno o più dei seguenti servizi accessori, che i Comuni potranno decidere di acquistare sia dal primo anno di decorrenza dell’Ordinativo di Fornitura sia negli anni successivi:</a:t>
            </a:r>
          </a:p>
          <a:p>
            <a:pPr marL="0" lvl="0" indent="0" algn="just">
              <a:lnSpc>
                <a:spcPct val="100000"/>
              </a:lnSpc>
              <a:spcBef>
                <a:spcPts val="0"/>
              </a:spcBef>
              <a:buNone/>
            </a:pPr>
            <a:endParaRPr lang="it-IT" sz="1800" dirty="0">
              <a:solidFill>
                <a:srgbClr val="1C1C1C"/>
              </a:solidFill>
              <a:latin typeface="Times New Roman" panose="02020603050405020304" pitchFamily="18" charset="0"/>
              <a:cs typeface="Times New Roman" panose="02020603050405020304" pitchFamily="18" charset="0"/>
            </a:endParaRP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 accompagnamento; </a:t>
            </a: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 trasporto presso strutture distaccate per fini scolastici;</a:t>
            </a: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disponibilità mezzi per attività curriculari, uscite didattiche e campi estivi.</a:t>
            </a:r>
          </a:p>
          <a:p>
            <a:pPr marL="342900" lvl="0" indent="-342900" algn="just">
              <a:lnSpc>
                <a:spcPct val="100000"/>
              </a:lnSpc>
              <a:spcBef>
                <a:spcPts val="0"/>
              </a:spcBef>
              <a:buAutoNum type="arabicPeriod"/>
            </a:pPr>
            <a:endParaRPr lang="it-IT" sz="1800" b="1"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1800" b="1" u="sng" dirty="0">
                <a:solidFill>
                  <a:srgbClr val="1C1C1C"/>
                </a:solidFill>
                <a:latin typeface="Times New Roman" panose="02020603050405020304" pitchFamily="18" charset="0"/>
                <a:cs typeface="Times New Roman" panose="02020603050405020304" pitchFamily="18" charset="0"/>
              </a:rPr>
              <a:t>N.B. I Comuni potranno decidere se acquistare uno o più servizi accessori, anno per anno e in base a specifiche esigenze, ma solamente se attiveranno il servizio principale cioè il trasporto casa-scuola-casa.</a:t>
            </a:r>
          </a:p>
        </p:txBody>
      </p:sp>
      <p:sp>
        <p:nvSpPr>
          <p:cNvPr id="7" name="Freccia a destra 6">
            <a:extLst>
              <a:ext uri="{FF2B5EF4-FFF2-40B4-BE49-F238E27FC236}">
                <a16:creationId xmlns:a16="http://schemas.microsoft.com/office/drawing/2014/main" id="{BF89C81C-D80F-48B4-8E9F-FB528AD54913}"/>
              </a:ext>
            </a:extLst>
          </p:cNvPr>
          <p:cNvSpPr/>
          <p:nvPr/>
        </p:nvSpPr>
        <p:spPr>
          <a:xfrm>
            <a:off x="9301317" y="5181601"/>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CasellaDiTesto 7">
            <a:extLst>
              <a:ext uri="{FF2B5EF4-FFF2-40B4-BE49-F238E27FC236}">
                <a16:creationId xmlns:a16="http://schemas.microsoft.com/office/drawing/2014/main" id="{835A9B98-DC68-4CDD-88FF-DE1AE0E76956}"/>
              </a:ext>
            </a:extLst>
          </p:cNvPr>
          <p:cNvSpPr txBox="1"/>
          <p:nvPr/>
        </p:nvSpPr>
        <p:spPr>
          <a:xfrm>
            <a:off x="10117395" y="5348747"/>
            <a:ext cx="1736573" cy="369332"/>
          </a:xfrm>
          <a:prstGeom prst="rect">
            <a:avLst/>
          </a:prstGeom>
          <a:noFill/>
        </p:spPr>
        <p:txBody>
          <a:bodyPr wrap="square" rtlCol="0">
            <a:spAutoFit/>
          </a:bodyPr>
          <a:lstStyle/>
          <a:p>
            <a:r>
              <a:rPr lang="en-AU" b="1" i="1" dirty="0"/>
              <a:t>focus</a:t>
            </a:r>
          </a:p>
        </p:txBody>
      </p:sp>
    </p:spTree>
    <p:extLst>
      <p:ext uri="{BB962C8B-B14F-4D97-AF65-F5344CB8AC3E}">
        <p14:creationId xmlns:p14="http://schemas.microsoft.com/office/powerpoint/2010/main" val="311526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272BD5E-5EAF-4A77-9BC7-0B19D6A6BC28}"/>
              </a:ext>
            </a:extLst>
          </p:cNvPr>
          <p:cNvSpPr/>
          <p:nvPr/>
        </p:nvSpPr>
        <p:spPr>
          <a:xfrm>
            <a:off x="398206" y="368710"/>
            <a:ext cx="10722078" cy="4801314"/>
          </a:xfrm>
          <a:prstGeom prst="rect">
            <a:avLst/>
          </a:prstGeom>
        </p:spPr>
        <p:txBody>
          <a:bodyPr wrap="square">
            <a:spAutoFit/>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3" name="Rettangolo 2">
            <a:extLst>
              <a:ext uri="{FF2B5EF4-FFF2-40B4-BE49-F238E27FC236}">
                <a16:creationId xmlns:a16="http://schemas.microsoft.com/office/drawing/2014/main" id="{FC407D61-99B8-4D43-A4B4-21802649EC0F}"/>
              </a:ext>
            </a:extLst>
          </p:cNvPr>
          <p:cNvSpPr/>
          <p:nvPr/>
        </p:nvSpPr>
        <p:spPr>
          <a:xfrm>
            <a:off x="398206" y="250723"/>
            <a:ext cx="11395588" cy="6394571"/>
          </a:xfrm>
          <a:prstGeom prst="rect">
            <a:avLst/>
          </a:prstGeom>
        </p:spPr>
        <p:txBody>
          <a:bodyPr wrap="square">
            <a:spAutoFit/>
          </a:bodyPr>
          <a:lstStyle/>
          <a:p>
            <a:pPr algn="ctr"/>
            <a:r>
              <a:rPr lang="it-IT" b="1" u="sng" dirty="0">
                <a:solidFill>
                  <a:srgbClr val="000000"/>
                </a:solidFill>
                <a:latin typeface="Times New Roman" panose="02020603050405020304" pitchFamily="18" charset="0"/>
                <a:cs typeface="Times New Roman" panose="02020603050405020304" pitchFamily="18" charset="0"/>
              </a:rPr>
              <a:t>IL SERVIZIO DI ACCOMPAGNAMENTO</a:t>
            </a:r>
          </a:p>
          <a:p>
            <a:pPr algn="just"/>
            <a:endParaRPr lang="it-IT" b="1" u="sng" dirty="0">
              <a:solidFill>
                <a:srgbClr val="000000"/>
              </a:solidFill>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Consiste nello svolgere tutte le attività volte a garantire la sicurezza durante il trasporto scolastico da parte di un soggetto responsabile preposto allo svolgimento delle attività di seguito descritte. E’ strettamente connesso al servizio di trasporto scasa-scuola-casa e la sua richiesta varia a seconda della tipologia di alunni da trasportare. Ai sensi del D.M. 31 gennaio 1997 il servizio di accompagnamento è obbligatorio per i bambini frequentanti la scuola materna.</a:t>
            </a:r>
          </a:p>
          <a:p>
            <a:pPr algn="just"/>
            <a:r>
              <a:rPr lang="it-IT" sz="1600" dirty="0">
                <a:latin typeface="Times New Roman" panose="02020603050405020304" pitchFamily="18" charset="0"/>
                <a:cs typeface="Times New Roman" panose="02020603050405020304" pitchFamily="18" charset="0"/>
              </a:rPr>
              <a:t>Il servizio è articolato in tre fasi consecutive: </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Salita a bordo:</a:t>
            </a:r>
            <a:r>
              <a:rPr lang="it-IT" sz="1600" dirty="0">
                <a:latin typeface="Times New Roman" panose="02020603050405020304" pitchFamily="18" charset="0"/>
                <a:cs typeface="Times New Roman" panose="02020603050405020304" pitchFamily="18" charset="0"/>
              </a:rPr>
              <a:t> consiste nell’operazione di ausilio dell’utente nella salita, da effettuare a mezzo fermo. Inizia con la presa in consegna dell’utente dalle fermate della linea di trasporto e prosegue con l’assegnazione di un posto a bordo, il controllo dell’allacciamento delle cinture di sicurezza e tutte le attività accessorie per garantire la sicurezza dei trasportati; </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Vigilanza durante il trasporto:</a:t>
            </a:r>
            <a:r>
              <a:rPr lang="it-IT" sz="1600" dirty="0">
                <a:latin typeface="Times New Roman" panose="02020603050405020304" pitchFamily="18" charset="0"/>
                <a:cs typeface="Times New Roman" panose="02020603050405020304" pitchFamily="18" charset="0"/>
              </a:rPr>
              <a:t> si concretizza col porre in essere ogni tipo di attività a mezzo in movimento, volta a garantire l’incolumità degli utenti trasportati e dei loro beni e quindi, a titolo di esempio, vigilando che l’utenza rispetti i posti assegnati, che non vengano compiuti atti potenzialmente pericolosi, vandalici, etc.;</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Discesa dal mezzo: </a:t>
            </a:r>
            <a:r>
              <a:rPr lang="it-IT" sz="1600" dirty="0">
                <a:latin typeface="Times New Roman" panose="02020603050405020304" pitchFamily="18" charset="0"/>
                <a:cs typeface="Times New Roman" panose="02020603050405020304" pitchFamily="18" charset="0"/>
              </a:rPr>
              <a:t>consiste nel prelevare, a mezzo fermo, l’utente dal posto assegnatogli accompagnandolo fino alla porta del mezzo e dandone supporto nella discesa. Detta fase termina con la consegna dell’utente e dei suoi beni ad altro soggetto responsabile preposto alla sicurezza o con l’immissione in area protetta di sicurezza appositamente adibita dal soggetto/Ente responsabile della sicurezza. </a:t>
            </a:r>
          </a:p>
          <a:p>
            <a:pPr algn="just"/>
            <a:r>
              <a:rPr lang="it-IT" sz="1600" b="1" dirty="0">
                <a:latin typeface="Times New Roman" panose="02020603050405020304" pitchFamily="18" charset="0"/>
                <a:cs typeface="Times New Roman" panose="02020603050405020304" pitchFamily="18" charset="0"/>
              </a:rPr>
              <a:t>Modalità di remunerazione: </a:t>
            </a:r>
            <a:r>
              <a:rPr lang="it-IT" sz="1600" dirty="0">
                <a:latin typeface="Times New Roman" panose="02020603050405020304" pitchFamily="18" charset="0"/>
                <a:cs typeface="Times New Roman" panose="02020603050405020304" pitchFamily="18" charset="0"/>
              </a:rPr>
              <a:t>il Comune corrisponderà il prezzo all’ora offerto dal Fornitore in sede di gara. Frazioni di un’ora superiori a 30 minuti saranno ricondotte all’ora superiore; frazioni di un’ora inferiori a 30 minuti saranno ricondotte alla mezz’ora. Nel tempo impiegato vengono computati anche i tragitti dalla rimessa del mezzo adibito al trasporto fino alla prima fermata e dall’ultima fermata alla rimessa.</a:t>
            </a:r>
            <a:endParaRPr lang="it-IT" sz="1600" b="1" u="sng" dirty="0">
              <a:solidFill>
                <a:srgbClr val="000000"/>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it-IT" sz="1600" dirty="0">
                <a:latin typeface="Times New Roman" panose="02020603050405020304" pitchFamily="18" charset="0"/>
                <a:cs typeface="Times New Roman" panose="02020603050405020304" pitchFamily="18" charset="0"/>
              </a:rPr>
              <a:t>Qualora il servizio sia acquisito dai Comuni attraverso separati rapporti giuridici, che non interessano la presente procedura di gara, al Fornitore viene richiesto solo di munire i veicoli utilizzati per il trasporto di uno o più posti per adulto/i accompagnatore/i, secondo le esigenze indicate dal Comune.</a:t>
            </a:r>
          </a:p>
          <a:p>
            <a:pPr algn="just"/>
            <a:endParaRPr lang="it-IT" b="1" u="sng"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321508"/>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4740</Words>
  <Application>Microsoft Office PowerPoint</Application>
  <PresentationFormat>Widescreen</PresentationFormat>
  <Paragraphs>267</Paragraphs>
  <Slides>20</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Avenir Next LT Pro</vt:lpstr>
      <vt:lpstr>Calibri</vt:lpstr>
      <vt:lpstr>Times New Roman</vt:lpstr>
      <vt:lpstr>Wingdings</vt:lpstr>
      <vt:lpstr>AccentBoxVTI</vt:lpstr>
      <vt:lpstr>      </vt:lpstr>
      <vt:lpstr>PREMESSA</vt:lpstr>
      <vt:lpstr>PREMESSA</vt:lpstr>
      <vt:lpstr>Presentazione standard di PowerPoint</vt:lpstr>
      <vt:lpstr> OGGETTO DELLA CONVENZIONE </vt:lpstr>
      <vt:lpstr>Presentazione standard di PowerPoint</vt:lpstr>
      <vt:lpstr>Presentazione standard di PowerPoint</vt:lpstr>
      <vt:lpstr>SERVIZI ACCESSORI</vt:lpstr>
      <vt:lpstr>Presentazione standard di PowerPoint</vt:lpstr>
      <vt:lpstr>Presentazione standard di PowerPoint</vt:lpstr>
      <vt:lpstr>Presentazione standard di PowerPoint</vt:lpstr>
      <vt:lpstr>Presentazione standard di PowerPoint</vt:lpstr>
      <vt:lpstr>LA PROCEDURA DI ADESIONE ALLA CONVENZIONE Il Comune che intenda aderire alla Convenzione per  il «Servizio di trasporto scolastico per i Comuni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(TRASPORTO SCOLASTICO), è presente il «Manuale Operativo per l’adesione sulla piattaforma GT- SUAM» ed una serie di allegati:  - CAPITOLATO TECNICO - CONVENZIONE - LISTINO PREZZI - Modello CONFERMA DI ADESIONE - Modello RICHIESTA PRELIMINARE DI FORNITURA - Modello ORDINATIVO DI FORNITURA - Modello ORDINATIVO DI FORNITURA AGGIUNTIVO - SCHEDA SINTETICA RIEPILOGATIVA - CONTATTI FORNITORE - PROSPETTO RIEPILOGATIVO PENALI - STANDARD DI LETTERA CONTESTAZIONE PENALI - STANDARD DI LETTERA APPLICAZIONE PENALI  4) Dopo aver preso visione della documentazione ed aver ottenuto il nulla osta da parte della SUAM per aderire alla Convenzione il Comune dovrà registrarsi attraverso la piattaforma GT-SUAM, la quale genererà un RIEPILOGO ADESIONE da allegare all’Ordinativo di fornitura.</vt:lpstr>
      <vt:lpstr>LA PROCEDURA DI ADESIONE ALLA CONVENZIONE La procedura di adesione alla Convenzione si articola come segue:  1. CONFERMA DI ADESIONE (Modello CONFERMA DI ADESIONE): documento mediante il quale il Comune conferma alla SUAM (tramite PEC) la sua intenzione di aderire alla Convenzione;  2. NULLA OSTA ALLA CONFERMA DI ADESIONE: con questo atto, che la SUAM invia tramite PEC al Comune, viene accantonata la quota parte di massimale necessaria a soddisfare il fabbisogno del Comune e quest’ultimo viene autorizzato a contattare direttamente il Fornitore;  3. RICHIESTA PRELIMINARE DI FORNITURA E ATTO DI REGOLAMENTAZIONE DEL SERVIZIO(Modello RICHIESTA PRELIMINARE DI FORNITURA): il Comune e il Fornitore definiscono puntualmente l’oggetto contrattuale;  4. ORDINATIVO DI FORNITURA (Modello ORDINATIVO DI FORNITURA): contratto attuativo della Convenzione che il Comune deve caricare su GT-SUAM ed inviare al Fornitore. All’ordinativo di fornitura dovrà essere allegato il RIEPILOGO ADESIONE, generato attraverso la piattaforma GT-SUAM.  ATTENZIONE: Al fine di semplificare le modalità di adesione, la presente procedura si intende sostitutiva di quella prevista nell’Art. 3 «ATTIVAZIONE DEI SERVIZI» del Capitolato tecnico a base di gara.  Pertanto, non è più previsto l’invio da parte del Comune alla SUAM della PROPOSTA DI ADESIONE. Il Comune potrà procedere a caricare direttamente l’Ordinativo di fornitura sulla Piattaforma GT-SUAM.  </vt:lpstr>
      <vt:lpstr>     LA CONFERMA DI ADESIONE  Il Comune interessato, deve trasmettere alla SUAM, tramite PEC, la CONFERMA DI ADESIONE, sottoscritta da un soggetto autorizzato ad impegnare formalmente e legalmente la stessa.  Attraverso la Conferma di adesione il Comune fornirà alla SUAM i seguenti elementi:  a) Le prestazioni di cui necessita;  a) L’importo presuntivo di adesione alla Convenzione sulla base delle stime effettuate dal Comune considerando il listino prezzi allegato alla presente Guida e la spesa storica del Comune stesso;  c) Il termine entro cui saranno emessi gli Ordinativi di Fornitura (che non potrà superare il periodo di validità della Convenzione, pari a 36 mesi);  d) Il nominativo del Responsabile dell’esecuzione del contratto attuativo e il nominativo del Direttore dell’Esecuzione e i loro contatti di posta elettronica. Le due figure possono coincidere.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152</cp:revision>
  <cp:lastPrinted>2020-07-08T09:44:49Z</cp:lastPrinted>
  <dcterms:created xsi:type="dcterms:W3CDTF">2020-06-30T09:04:18Z</dcterms:created>
  <dcterms:modified xsi:type="dcterms:W3CDTF">2021-03-18T15:13:14Z</dcterms:modified>
</cp:coreProperties>
</file>